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4"/>
    <p:sldMasterId id="2147483648" r:id="rId5"/>
    <p:sldMasterId id="2147483662" r:id="rId6"/>
  </p:sldMasterIdLst>
  <p:notesMasterIdLst>
    <p:notesMasterId r:id="rId51"/>
  </p:notesMasterIdLst>
  <p:sldIdLst>
    <p:sldId id="256" r:id="rId7"/>
    <p:sldId id="257" r:id="rId8"/>
    <p:sldId id="258" r:id="rId9"/>
    <p:sldId id="259" r:id="rId10"/>
    <p:sldId id="260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61" r:id="rId21"/>
    <p:sldId id="275" r:id="rId22"/>
    <p:sldId id="274" r:id="rId23"/>
    <p:sldId id="301" r:id="rId24"/>
    <p:sldId id="263" r:id="rId25"/>
    <p:sldId id="264" r:id="rId26"/>
    <p:sldId id="265" r:id="rId27"/>
    <p:sldId id="276" r:id="rId28"/>
    <p:sldId id="293" r:id="rId29"/>
    <p:sldId id="292" r:id="rId30"/>
    <p:sldId id="294" r:id="rId31"/>
    <p:sldId id="295" r:id="rId32"/>
    <p:sldId id="296" r:id="rId33"/>
    <p:sldId id="297" r:id="rId34"/>
    <p:sldId id="298" r:id="rId35"/>
    <p:sldId id="299" r:id="rId36"/>
    <p:sldId id="280" r:id="rId37"/>
    <p:sldId id="277" r:id="rId38"/>
    <p:sldId id="278" r:id="rId39"/>
    <p:sldId id="300" r:id="rId40"/>
    <p:sldId id="266" r:id="rId41"/>
    <p:sldId id="268" r:id="rId42"/>
    <p:sldId id="269" r:id="rId43"/>
    <p:sldId id="270" r:id="rId44"/>
    <p:sldId id="271" r:id="rId45"/>
    <p:sldId id="279" r:id="rId46"/>
    <p:sldId id="273" r:id="rId47"/>
    <p:sldId id="272" r:id="rId48"/>
    <p:sldId id="281" r:id="rId49"/>
    <p:sldId id="28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F813A4-3479-473C-B8CB-82E97262D1B2}" v="8" dt="2024-02-05T17:00:15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0" autoAdjust="0"/>
  </p:normalViewPr>
  <p:slideViewPr>
    <p:cSldViewPr snapToGrid="0">
      <p:cViewPr varScale="1">
        <p:scale>
          <a:sx n="106" d="100"/>
          <a:sy n="106" d="100"/>
        </p:scale>
        <p:origin x="7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Min" userId="72d62740-1eeb-4c95-8b2a-7df29865bb5f" providerId="ADAL" clId="{7EF813A4-3479-473C-B8CB-82E97262D1B2}"/>
    <pc:docChg chg="custSel addSld modSld sldOrd">
      <pc:chgData name="Jack Min" userId="72d62740-1eeb-4c95-8b2a-7df29865bb5f" providerId="ADAL" clId="{7EF813A4-3479-473C-B8CB-82E97262D1B2}" dt="2024-02-06T18:58:19.334" v="116" actId="22"/>
      <pc:docMkLst>
        <pc:docMk/>
      </pc:docMkLst>
      <pc:sldChg chg="ord">
        <pc:chgData name="Jack Min" userId="72d62740-1eeb-4c95-8b2a-7df29865bb5f" providerId="ADAL" clId="{7EF813A4-3479-473C-B8CB-82E97262D1B2}" dt="2024-02-05T16:42:23.693" v="11"/>
        <pc:sldMkLst>
          <pc:docMk/>
          <pc:sldMk cId="2929081570" sldId="280"/>
        </pc:sldMkLst>
      </pc:sldChg>
      <pc:sldChg chg="addSp delSp modSp new mod">
        <pc:chgData name="Jack Min" userId="72d62740-1eeb-4c95-8b2a-7df29865bb5f" providerId="ADAL" clId="{7EF813A4-3479-473C-B8CB-82E97262D1B2}" dt="2024-02-05T16:42:50.147" v="12" actId="114"/>
        <pc:sldMkLst>
          <pc:docMk/>
          <pc:sldMk cId="289025329" sldId="292"/>
        </pc:sldMkLst>
        <pc:spChg chg="del mod">
          <ac:chgData name="Jack Min" userId="72d62740-1eeb-4c95-8b2a-7df29865bb5f" providerId="ADAL" clId="{7EF813A4-3479-473C-B8CB-82E97262D1B2}" dt="2024-02-05T16:42:09.459" v="9" actId="478"/>
          <ac:spMkLst>
            <pc:docMk/>
            <pc:sldMk cId="289025329" sldId="292"/>
            <ac:spMk id="2" creationId="{1F8CFEDF-E908-F214-B97F-E901014DB010}"/>
          </ac:spMkLst>
        </pc:spChg>
        <pc:spChg chg="add mod">
          <ac:chgData name="Jack Min" userId="72d62740-1eeb-4c95-8b2a-7df29865bb5f" providerId="ADAL" clId="{7EF813A4-3479-473C-B8CB-82E97262D1B2}" dt="2024-02-05T16:42:50.147" v="12" actId="114"/>
          <ac:spMkLst>
            <pc:docMk/>
            <pc:sldMk cId="289025329" sldId="292"/>
            <ac:spMk id="6" creationId="{1BFC57FE-8E5C-5DD0-2230-67E45B0C2088}"/>
          </ac:spMkLst>
        </pc:spChg>
        <pc:picChg chg="add mod">
          <ac:chgData name="Jack Min" userId="72d62740-1eeb-4c95-8b2a-7df29865bb5f" providerId="ADAL" clId="{7EF813A4-3479-473C-B8CB-82E97262D1B2}" dt="2024-02-05T16:40:25.170" v="3" actId="1076"/>
          <ac:picMkLst>
            <pc:docMk/>
            <pc:sldMk cId="289025329" sldId="292"/>
            <ac:picMk id="4" creationId="{F863293C-E3E3-E369-2818-8EA734E1158F}"/>
          </ac:picMkLst>
        </pc:picChg>
      </pc:sldChg>
      <pc:sldChg chg="addSp delSp new mod ord">
        <pc:chgData name="Jack Min" userId="72d62740-1eeb-4c95-8b2a-7df29865bb5f" providerId="ADAL" clId="{7EF813A4-3479-473C-B8CB-82E97262D1B2}" dt="2024-02-05T17:03:36.074" v="100" actId="22"/>
        <pc:sldMkLst>
          <pc:docMk/>
          <pc:sldMk cId="1279558018" sldId="293"/>
        </pc:sldMkLst>
        <pc:picChg chg="add del">
          <ac:chgData name="Jack Min" userId="72d62740-1eeb-4c95-8b2a-7df29865bb5f" providerId="ADAL" clId="{7EF813A4-3479-473C-B8CB-82E97262D1B2}" dt="2024-02-05T17:01:59.458" v="99" actId="478"/>
          <ac:picMkLst>
            <pc:docMk/>
            <pc:sldMk cId="1279558018" sldId="293"/>
            <ac:picMk id="5" creationId="{A5CBE06F-E1B5-1199-CCE2-396B8151E8B1}"/>
          </ac:picMkLst>
        </pc:picChg>
        <pc:picChg chg="add">
          <ac:chgData name="Jack Min" userId="72d62740-1eeb-4c95-8b2a-7df29865bb5f" providerId="ADAL" clId="{7EF813A4-3479-473C-B8CB-82E97262D1B2}" dt="2024-02-05T17:03:36.074" v="100" actId="22"/>
          <ac:picMkLst>
            <pc:docMk/>
            <pc:sldMk cId="1279558018" sldId="293"/>
            <ac:picMk id="7" creationId="{2E5C291E-F9E3-0126-DAAE-00B84D54B425}"/>
          </ac:picMkLst>
        </pc:picChg>
      </pc:sldChg>
      <pc:sldChg chg="addSp delSp modSp new mod">
        <pc:chgData name="Jack Min" userId="72d62740-1eeb-4c95-8b2a-7df29865bb5f" providerId="ADAL" clId="{7EF813A4-3479-473C-B8CB-82E97262D1B2}" dt="2024-02-05T16:47:00.870" v="24" actId="11529"/>
        <pc:sldMkLst>
          <pc:docMk/>
          <pc:sldMk cId="2607611301" sldId="294"/>
        </pc:sldMkLst>
        <pc:spChg chg="del">
          <ac:chgData name="Jack Min" userId="72d62740-1eeb-4c95-8b2a-7df29865bb5f" providerId="ADAL" clId="{7EF813A4-3479-473C-B8CB-82E97262D1B2}" dt="2024-02-05T16:44:53.078" v="20" actId="478"/>
          <ac:spMkLst>
            <pc:docMk/>
            <pc:sldMk cId="2607611301" sldId="294"/>
            <ac:spMk id="2" creationId="{7436CE12-1BD6-1D49-4062-42746FB6F922}"/>
          </ac:spMkLst>
        </pc:spChg>
        <pc:picChg chg="add mod">
          <ac:chgData name="Jack Min" userId="72d62740-1eeb-4c95-8b2a-7df29865bb5f" providerId="ADAL" clId="{7EF813A4-3479-473C-B8CB-82E97262D1B2}" dt="2024-02-05T16:44:57.325" v="21" actId="14100"/>
          <ac:picMkLst>
            <pc:docMk/>
            <pc:sldMk cId="2607611301" sldId="294"/>
            <ac:picMk id="4" creationId="{5377D97C-0C89-570B-0166-6660F63EF17F}"/>
          </ac:picMkLst>
        </pc:picChg>
        <pc:cxnChg chg="add">
          <ac:chgData name="Jack Min" userId="72d62740-1eeb-4c95-8b2a-7df29865bb5f" providerId="ADAL" clId="{7EF813A4-3479-473C-B8CB-82E97262D1B2}" dt="2024-02-05T16:46:21.802" v="22" actId="11529"/>
          <ac:cxnSpMkLst>
            <pc:docMk/>
            <pc:sldMk cId="2607611301" sldId="294"/>
            <ac:cxnSpMk id="6" creationId="{16D090C4-22C4-8582-8F92-D764BFEF20E2}"/>
          </ac:cxnSpMkLst>
        </pc:cxnChg>
        <pc:cxnChg chg="add">
          <ac:chgData name="Jack Min" userId="72d62740-1eeb-4c95-8b2a-7df29865bb5f" providerId="ADAL" clId="{7EF813A4-3479-473C-B8CB-82E97262D1B2}" dt="2024-02-05T16:46:44.339" v="23" actId="11529"/>
          <ac:cxnSpMkLst>
            <pc:docMk/>
            <pc:sldMk cId="2607611301" sldId="294"/>
            <ac:cxnSpMk id="8" creationId="{769C097E-A5DF-4A8D-98B6-0783208B1E9F}"/>
          </ac:cxnSpMkLst>
        </pc:cxnChg>
        <pc:cxnChg chg="add">
          <ac:chgData name="Jack Min" userId="72d62740-1eeb-4c95-8b2a-7df29865bb5f" providerId="ADAL" clId="{7EF813A4-3479-473C-B8CB-82E97262D1B2}" dt="2024-02-05T16:47:00.870" v="24" actId="11529"/>
          <ac:cxnSpMkLst>
            <pc:docMk/>
            <pc:sldMk cId="2607611301" sldId="294"/>
            <ac:cxnSpMk id="10" creationId="{81525124-91DB-373D-B259-DF8BC338EA3E}"/>
          </ac:cxnSpMkLst>
        </pc:cxnChg>
      </pc:sldChg>
      <pc:sldChg chg="addSp delSp modSp new mod">
        <pc:chgData name="Jack Min" userId="72d62740-1eeb-4c95-8b2a-7df29865bb5f" providerId="ADAL" clId="{7EF813A4-3479-473C-B8CB-82E97262D1B2}" dt="2024-02-05T16:49:59.930" v="47" actId="20577"/>
        <pc:sldMkLst>
          <pc:docMk/>
          <pc:sldMk cId="2947549006" sldId="295"/>
        </pc:sldMkLst>
        <pc:spChg chg="del">
          <ac:chgData name="Jack Min" userId="72d62740-1eeb-4c95-8b2a-7df29865bb5f" providerId="ADAL" clId="{7EF813A4-3479-473C-B8CB-82E97262D1B2}" dt="2024-02-05T16:48:06.033" v="30" actId="478"/>
          <ac:spMkLst>
            <pc:docMk/>
            <pc:sldMk cId="2947549006" sldId="295"/>
            <ac:spMk id="2" creationId="{AE56652B-5BC5-D789-53BD-7BA2BBDA338B}"/>
          </ac:spMkLst>
        </pc:spChg>
        <pc:spChg chg="mod">
          <ac:chgData name="Jack Min" userId="72d62740-1eeb-4c95-8b2a-7df29865bb5f" providerId="ADAL" clId="{7EF813A4-3479-473C-B8CB-82E97262D1B2}" dt="2024-02-05T16:49:59.930" v="47" actId="20577"/>
          <ac:spMkLst>
            <pc:docMk/>
            <pc:sldMk cId="2947549006" sldId="295"/>
            <ac:spMk id="3" creationId="{95AC5DC5-3C6F-BD1A-7BC2-B9984F5FA4D3}"/>
          </ac:spMkLst>
        </pc:spChg>
        <pc:picChg chg="add mod">
          <ac:chgData name="Jack Min" userId="72d62740-1eeb-4c95-8b2a-7df29865bb5f" providerId="ADAL" clId="{7EF813A4-3479-473C-B8CB-82E97262D1B2}" dt="2024-02-05T16:48:52.353" v="37" actId="1076"/>
          <ac:picMkLst>
            <pc:docMk/>
            <pc:sldMk cId="2947549006" sldId="295"/>
            <ac:picMk id="4" creationId="{B9C17437-4398-8DE0-511D-ADF0100F7659}"/>
          </ac:picMkLst>
        </pc:picChg>
      </pc:sldChg>
      <pc:sldChg chg="addSp delSp modSp new mod">
        <pc:chgData name="Jack Min" userId="72d62740-1eeb-4c95-8b2a-7df29865bb5f" providerId="ADAL" clId="{7EF813A4-3479-473C-B8CB-82E97262D1B2}" dt="2024-02-05T17:01:30.351" v="98" actId="14100"/>
        <pc:sldMkLst>
          <pc:docMk/>
          <pc:sldMk cId="2722206063" sldId="296"/>
        </pc:sldMkLst>
        <pc:spChg chg="del">
          <ac:chgData name="Jack Min" userId="72d62740-1eeb-4c95-8b2a-7df29865bb5f" providerId="ADAL" clId="{7EF813A4-3479-473C-B8CB-82E97262D1B2}" dt="2024-02-05T16:50:57.877" v="49" actId="478"/>
          <ac:spMkLst>
            <pc:docMk/>
            <pc:sldMk cId="2722206063" sldId="296"/>
            <ac:spMk id="2" creationId="{4C76EA78-7B6C-C3F5-270C-7BC0159A469C}"/>
          </ac:spMkLst>
        </pc:spChg>
        <pc:spChg chg="add mod">
          <ac:chgData name="Jack Min" userId="72d62740-1eeb-4c95-8b2a-7df29865bb5f" providerId="ADAL" clId="{7EF813A4-3479-473C-B8CB-82E97262D1B2}" dt="2024-02-05T17:01:30.351" v="98" actId="14100"/>
          <ac:spMkLst>
            <pc:docMk/>
            <pc:sldMk cId="2722206063" sldId="296"/>
            <ac:spMk id="6" creationId="{FC5A8E3E-39FB-1E4E-D8F1-BBE7C7E9FEC1}"/>
          </ac:spMkLst>
        </pc:spChg>
        <pc:picChg chg="add del mod">
          <ac:chgData name="Jack Min" userId="72d62740-1eeb-4c95-8b2a-7df29865bb5f" providerId="ADAL" clId="{7EF813A4-3479-473C-B8CB-82E97262D1B2}" dt="2024-02-05T16:58:55.188" v="86" actId="478"/>
          <ac:picMkLst>
            <pc:docMk/>
            <pc:sldMk cId="2722206063" sldId="296"/>
            <ac:picMk id="4" creationId="{7FE6F8A3-02A3-EEFF-2119-1EA6F40A50C0}"/>
          </ac:picMkLst>
        </pc:picChg>
        <pc:picChg chg="add mod">
          <ac:chgData name="Jack Min" userId="72d62740-1eeb-4c95-8b2a-7df29865bb5f" providerId="ADAL" clId="{7EF813A4-3479-473C-B8CB-82E97262D1B2}" dt="2024-02-05T17:01:25.845" v="97" actId="1076"/>
          <ac:picMkLst>
            <pc:docMk/>
            <pc:sldMk cId="2722206063" sldId="296"/>
            <ac:picMk id="8" creationId="{F4074932-A3CB-2D9D-92DA-DBA8C3401C5E}"/>
          </ac:picMkLst>
        </pc:picChg>
      </pc:sldChg>
      <pc:sldChg chg="addSp delSp modSp new mod">
        <pc:chgData name="Jack Min" userId="72d62740-1eeb-4c95-8b2a-7df29865bb5f" providerId="ADAL" clId="{7EF813A4-3479-473C-B8CB-82E97262D1B2}" dt="2024-02-05T16:58:39.144" v="85" actId="114"/>
        <pc:sldMkLst>
          <pc:docMk/>
          <pc:sldMk cId="281426915" sldId="297"/>
        </pc:sldMkLst>
        <pc:spChg chg="add del mod">
          <ac:chgData name="Jack Min" userId="72d62740-1eeb-4c95-8b2a-7df29865bb5f" providerId="ADAL" clId="{7EF813A4-3479-473C-B8CB-82E97262D1B2}" dt="2024-02-05T16:53:57.428" v="65" actId="478"/>
          <ac:spMkLst>
            <pc:docMk/>
            <pc:sldMk cId="281426915" sldId="297"/>
            <ac:spMk id="5" creationId="{29CF806E-BD94-E23F-82EB-8E1D89BB3A78}"/>
          </ac:spMkLst>
        </pc:spChg>
        <pc:spChg chg="add mod">
          <ac:chgData name="Jack Min" userId="72d62740-1eeb-4c95-8b2a-7df29865bb5f" providerId="ADAL" clId="{7EF813A4-3479-473C-B8CB-82E97262D1B2}" dt="2024-02-05T16:58:39.144" v="85" actId="114"/>
          <ac:spMkLst>
            <pc:docMk/>
            <pc:sldMk cId="281426915" sldId="297"/>
            <ac:spMk id="11" creationId="{4A16A03C-6458-F98A-1719-36302EFAE0BD}"/>
          </ac:spMkLst>
        </pc:spChg>
        <pc:picChg chg="add del mod">
          <ac:chgData name="Jack Min" userId="72d62740-1eeb-4c95-8b2a-7df29865bb5f" providerId="ADAL" clId="{7EF813A4-3479-473C-B8CB-82E97262D1B2}" dt="2024-02-05T16:55:51.623" v="72" actId="478"/>
          <ac:picMkLst>
            <pc:docMk/>
            <pc:sldMk cId="281426915" sldId="297"/>
            <ac:picMk id="6" creationId="{B851A278-D976-7E44-F66F-537EE660DA61}"/>
          </ac:picMkLst>
        </pc:picChg>
        <pc:picChg chg="add del mod">
          <ac:chgData name="Jack Min" userId="72d62740-1eeb-4c95-8b2a-7df29865bb5f" providerId="ADAL" clId="{7EF813A4-3479-473C-B8CB-82E97262D1B2}" dt="2024-02-05T16:56:57.331" v="78" actId="478"/>
          <ac:picMkLst>
            <pc:docMk/>
            <pc:sldMk cId="281426915" sldId="297"/>
            <ac:picMk id="7" creationId="{D354CF54-A501-F697-1628-B0541003B966}"/>
          </ac:picMkLst>
        </pc:picChg>
        <pc:picChg chg="add mod">
          <ac:chgData name="Jack Min" userId="72d62740-1eeb-4c95-8b2a-7df29865bb5f" providerId="ADAL" clId="{7EF813A4-3479-473C-B8CB-82E97262D1B2}" dt="2024-02-05T16:57:51.960" v="82" actId="1076"/>
          <ac:picMkLst>
            <pc:docMk/>
            <pc:sldMk cId="281426915" sldId="297"/>
            <ac:picMk id="9" creationId="{0DCFF39A-54C0-FB3A-2276-8C7001C362A8}"/>
          </ac:picMkLst>
        </pc:picChg>
      </pc:sldChg>
      <pc:sldChg chg="addSp new mod">
        <pc:chgData name="Jack Min" userId="72d62740-1eeb-4c95-8b2a-7df29865bb5f" providerId="ADAL" clId="{7EF813A4-3479-473C-B8CB-82E97262D1B2}" dt="2024-02-05T17:05:01.106" v="102" actId="22"/>
        <pc:sldMkLst>
          <pc:docMk/>
          <pc:sldMk cId="692056136" sldId="298"/>
        </pc:sldMkLst>
        <pc:picChg chg="add">
          <ac:chgData name="Jack Min" userId="72d62740-1eeb-4c95-8b2a-7df29865bb5f" providerId="ADAL" clId="{7EF813A4-3479-473C-B8CB-82E97262D1B2}" dt="2024-02-05T17:05:01.106" v="102" actId="22"/>
          <ac:picMkLst>
            <pc:docMk/>
            <pc:sldMk cId="692056136" sldId="298"/>
            <ac:picMk id="5" creationId="{EB7E7FC5-03C3-AC53-F1F6-A3BEB0220979}"/>
          </ac:picMkLst>
        </pc:picChg>
      </pc:sldChg>
      <pc:sldChg chg="addSp new mod ord">
        <pc:chgData name="Jack Min" userId="72d62740-1eeb-4c95-8b2a-7df29865bb5f" providerId="ADAL" clId="{7EF813A4-3479-473C-B8CB-82E97262D1B2}" dt="2024-02-05T17:06:32.401" v="108"/>
        <pc:sldMkLst>
          <pc:docMk/>
          <pc:sldMk cId="1199967497" sldId="299"/>
        </pc:sldMkLst>
        <pc:picChg chg="add">
          <ac:chgData name="Jack Min" userId="72d62740-1eeb-4c95-8b2a-7df29865bb5f" providerId="ADAL" clId="{7EF813A4-3479-473C-B8CB-82E97262D1B2}" dt="2024-02-05T17:06:16.668" v="104" actId="22"/>
          <ac:picMkLst>
            <pc:docMk/>
            <pc:sldMk cId="1199967497" sldId="299"/>
            <ac:picMk id="5" creationId="{720B0B39-11BA-4533-56BE-FF7E6DF2A904}"/>
          </ac:picMkLst>
        </pc:picChg>
      </pc:sldChg>
      <pc:sldChg chg="addSp new mod ord">
        <pc:chgData name="Jack Min" userId="72d62740-1eeb-4c95-8b2a-7df29865bb5f" providerId="ADAL" clId="{7EF813A4-3479-473C-B8CB-82E97262D1B2}" dt="2024-02-05T17:08:53.458" v="112" actId="22"/>
        <pc:sldMkLst>
          <pc:docMk/>
          <pc:sldMk cId="1320826895" sldId="300"/>
        </pc:sldMkLst>
        <pc:picChg chg="add">
          <ac:chgData name="Jack Min" userId="72d62740-1eeb-4c95-8b2a-7df29865bb5f" providerId="ADAL" clId="{7EF813A4-3479-473C-B8CB-82E97262D1B2}" dt="2024-02-05T17:08:53.458" v="112" actId="22"/>
          <ac:picMkLst>
            <pc:docMk/>
            <pc:sldMk cId="1320826895" sldId="300"/>
            <ac:picMk id="3" creationId="{5B75B181-8EA6-97CF-1232-777EE834F107}"/>
          </ac:picMkLst>
        </pc:picChg>
      </pc:sldChg>
      <pc:sldChg chg="addSp delSp new mod">
        <pc:chgData name="Jack Min" userId="72d62740-1eeb-4c95-8b2a-7df29865bb5f" providerId="ADAL" clId="{7EF813A4-3479-473C-B8CB-82E97262D1B2}" dt="2024-02-06T18:58:19.334" v="116" actId="22"/>
        <pc:sldMkLst>
          <pc:docMk/>
          <pc:sldMk cId="2735582172" sldId="301"/>
        </pc:sldMkLst>
        <pc:spChg chg="del">
          <ac:chgData name="Jack Min" userId="72d62740-1eeb-4c95-8b2a-7df29865bb5f" providerId="ADAL" clId="{7EF813A4-3479-473C-B8CB-82E97262D1B2}" dt="2024-02-06T18:57:47.130" v="114" actId="478"/>
          <ac:spMkLst>
            <pc:docMk/>
            <pc:sldMk cId="2735582172" sldId="301"/>
            <ac:spMk id="2" creationId="{F2AB71C8-4F47-0AE3-E774-0F285525178A}"/>
          </ac:spMkLst>
        </pc:spChg>
        <pc:spChg chg="del">
          <ac:chgData name="Jack Min" userId="72d62740-1eeb-4c95-8b2a-7df29865bb5f" providerId="ADAL" clId="{7EF813A4-3479-473C-B8CB-82E97262D1B2}" dt="2024-02-06T18:57:50.884" v="115" actId="478"/>
          <ac:spMkLst>
            <pc:docMk/>
            <pc:sldMk cId="2735582172" sldId="301"/>
            <ac:spMk id="3" creationId="{FB0D79EF-2EB6-9EF8-1F9F-79A1A529FC5D}"/>
          </ac:spMkLst>
        </pc:spChg>
        <pc:picChg chg="add">
          <ac:chgData name="Jack Min" userId="72d62740-1eeb-4c95-8b2a-7df29865bb5f" providerId="ADAL" clId="{7EF813A4-3479-473C-B8CB-82E97262D1B2}" dt="2024-02-06T18:58:19.334" v="116" actId="22"/>
          <ac:picMkLst>
            <pc:docMk/>
            <pc:sldMk cId="2735582172" sldId="301"/>
            <ac:picMk id="7" creationId="{F971B69F-D0DB-4C7E-D86E-D294ED6596D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B05EC-8B69-44D5-93FD-CC6669527AB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F996-BE08-4FBE-A66C-07A069D4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F996-BE08-4FBE-A66C-07A069D4B2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23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F996-BE08-4FBE-A66C-07A069D4B2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6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F996-BE08-4FBE-A66C-07A069D4B2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7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F996-BE08-4FBE-A66C-07A069D4B2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6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F996-BE08-4FBE-A66C-07A069D4B2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F3BF28B0-F62B-90D5-776A-9BB83B0921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F3C71F-35C4-4E14-B79B-98409E503587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235A14C2-2EE4-EACD-F554-A38F623BC6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6913"/>
            <a:ext cx="6188075" cy="3481387"/>
          </a:xfrm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DCF710E9-A8D2-FB73-228A-E986BD866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0075"/>
            <a:ext cx="5597525" cy="41767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4B00CA5C-BAC5-EA06-D09B-5BE810B993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E01A86-202A-45C9-91DF-A54BA5A0AD99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8FDB8DA7-AC02-BF02-33A7-18B020CB84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54F78377-1628-90BA-1CF0-75E03E9B8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2A2F3-D06C-47B7-896F-197061C71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8EAEA-BCD8-4E44-A82E-368E9CEA6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84021-8197-4E28-AA0C-F16FBDEB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BDB4-0DB1-46EA-8839-AE0526D1B9F7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8F133-CFA9-41FB-B098-4352C770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C3C7-7BED-4DD2-9F5A-674FE0D9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8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D534-BD41-4C0D-8663-4A577572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FB11C-4E63-41D8-B101-2C14DBDFE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A4D89-D17F-4FDD-B35C-E0D2D9A0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1282-97EB-4BBF-8FC2-0E23E39C50EB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198E-51A2-4E8A-8CD3-8215EC2E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96B2E-02A4-4EF6-A0BF-B8A7DFE1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C04DEC-75F4-48EB-89E8-8CBDD78EE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77E00-1321-4A69-BEE5-197DC5199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B38AF-AA05-41E4-8645-996C296FE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1E20-4228-4741-82AD-B2F860F7F621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1733-4D02-467D-879E-2CA817BD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03D8-F25E-47E4-9B3E-73A8D802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1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8B5CCA-4369-714D-F816-48CD550AD0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7A346-801D-4FE6-8BE0-282D44E76B5D}" type="datetime1">
              <a:rPr lang="en-US" altLang="en-US"/>
              <a:pPr>
                <a:defRPr/>
              </a:pPr>
              <a:t>2/6/2024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F29F443-9B03-0F60-3DCE-846D418E5F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FA6C55-938D-4684-EE7A-57F487FC8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994E3-6E0A-4E0F-B20C-FADAAD3CAD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998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3C02-6EB4-4179-9198-27C6A104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1B391-BAA9-43B9-BFFD-96EA07F59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0EED72-A927-4C53-9FEF-161D35431F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1327A-82A4-4610-B8CA-3B39ECD09518}" type="datetime1">
              <a:rPr lang="en-US" altLang="en-US"/>
              <a:pPr>
                <a:defRPr/>
              </a:pPr>
              <a:t>2/6/2024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EB895-A7A9-8664-5742-99DF881B74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2B7FC-EF44-7C5F-FFBD-8EAE6BFD90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BDE84-689D-4E7F-91AB-0FCBFD9E2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11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E25A4-88B7-42E9-BEB0-883B384C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126E4-BDD9-4270-AE41-04A3A24F7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9DE76-1B40-496F-8ACB-273FB1ACE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3594-1F15-4A38-A6A8-BA8A0B0396A0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661E-4F36-4C06-8434-86FC76082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39C37-1285-472D-B025-0F8C3B60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9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BA8B-10FB-4EDA-A2EB-2B2444CD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CDD7-473C-4EA7-9A21-1FFB58241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270CD-FB2C-4963-849F-81A77443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42F1-8428-478F-A139-E2AB07A2CCAA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3F500-296B-4CCB-9180-CF5F3976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FED76-3C63-4160-ADCE-23D11DD7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92CF-0403-4D72-865A-6E54C5DC1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80DE8-9BD7-4319-88AF-61304C822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1DEBA-B5B3-44B6-ABB9-014FE5604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9A1C1-AD7C-4619-8548-C28B5DBA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554A-1995-4BED-889D-7467E7D76964}" type="datetime1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FD0E5-7D6A-4891-91D8-56B3C8A2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1313A-52C2-492B-9F81-EBF22104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2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5C48-B2B6-4A25-99C3-61D2BDFB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C2877-4F2A-4AD4-87D7-BB6D65EF6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D1A9D-C3F5-4C61-A7D9-3557E13CD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4AD368-3C28-42D9-A752-1525B14E5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AA988D-D800-47B0-A637-DD11D140B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D883A-9CF4-4C52-A0F0-86FBCBB3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F28B-C63E-48B5-A0E1-F28AAC156D56}" type="datetime1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1B156-28EE-40BA-BE3D-3F915712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B153D1-E63D-4CC4-9B8A-14AA5D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5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DC32D-0B21-4BBA-B6E9-913664FA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4E2C1-3BDB-4121-8032-BB605AF2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F411F-85C0-4C2E-900C-556110AB2CB4}" type="datetime1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9676E5-395B-41E2-9357-1DB806F1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C30EE-D5E7-4EE0-B5F5-4FDD8294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7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191E29-7528-4BCB-B4BD-FB9B6849F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2E7-F25B-4D78-9CFD-9CDBE29B5C97}" type="datetime1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44584D-F5A2-4EE7-9D17-31763D3B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B1F2C-8C73-4A04-A65E-331F3C14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A819-4B10-49BD-9213-3D908F614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19CAF-58D7-45CA-95D6-A92062124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FB87F-98AA-4CDB-8957-164E9C71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DB294-4AC9-4989-8031-67B879C2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F1F9-4D72-4595-9D81-CCDCA1ADA582}" type="datetime1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1333E-1FF9-4F35-BD5F-237D29C55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884F7-C8ED-481E-ADAF-D93DBF03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7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F1084-E2CA-41EF-8284-DB5024CF7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F4E07-C8B2-4590-B437-65F0CD796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311B8-7024-4EED-9CC0-C5D14F108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DD5CC-32BD-425E-AC46-F54BE974F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ED19-906B-4A31-92C9-68FCEB7C8521}" type="datetime1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524C7-33C5-45C9-9203-E5CC8DE3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E3522-C219-4B91-B497-9EDB7933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E792B-5AAA-4B29-AE41-5C632D2CF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A7419-70BE-41A8-850E-FB4A75DA1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C2DD3-65FE-4B03-BF97-545BAB307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04DEE-D37F-4CED-9E22-B6165890C23D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7EE8A-D1A6-4A68-B35A-4BDEC7633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BICOB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2333D-69C4-4329-9F4C-A06E39946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BC986-24E2-408F-8211-ECEE0CFF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5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8938E70-5415-1575-C4B8-292E444A7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745192-E55D-1E1A-E46A-33D5B3224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D62827E-4B92-46CF-A6CD-5E56A532AD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fld id="{493597EC-6962-48A4-9B62-4E9915B1D474}" type="datetime1">
              <a:rPr lang="en-US" altLang="en-US"/>
              <a:pPr>
                <a:defRPr/>
              </a:pPr>
              <a:t>2/6/2024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D6EF715-D42C-4A0F-9E27-7527B7453E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4043073-B9B0-4A15-9C70-C280F4E1FC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236F895-4115-47FF-848F-C717E9CC70F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8938E70-5415-1575-C4B8-292E444A7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745192-E55D-1E1A-E46A-33D5B3224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D62827E-4B92-46CF-A6CD-5E56A532AD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fld id="{493597EC-6962-48A4-9B62-4E9915B1D474}" type="datetime1">
              <a:rPr lang="en-US" altLang="en-US"/>
              <a:pPr>
                <a:defRPr/>
              </a:pPr>
              <a:t>2/6/2024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D6EF715-D42C-4A0F-9E27-7527B7453E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4043073-B9B0-4A15-9C70-C280F4E1FC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236F895-4115-47FF-848F-C717E9CC70F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proteomics.ysu.edu/altsplice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0.png"/><Relationship Id="rId5" Type="http://schemas.openxmlformats.org/officeDocument/2006/relationships/image" Target="../media/image36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FC5A2-8C3C-4427-B91B-C7881FBC3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907" y="1213905"/>
            <a:ext cx="9144000" cy="134560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Systematic Collection and Analysis of Alternative Splicing Events in Potato Plants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ADCC7-3F14-47FB-9757-BAC9BD62F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3803" y="2736275"/>
            <a:ext cx="9594715" cy="2288285"/>
          </a:xfrm>
        </p:spPr>
        <p:txBody>
          <a:bodyPr>
            <a:normAutofit/>
          </a:bodyPr>
          <a:lstStyle/>
          <a:p>
            <a:r>
              <a:rPr lang="en-US" sz="2800" dirty="0"/>
              <a:t>Xiangjia “Jack” Min</a:t>
            </a:r>
          </a:p>
          <a:p>
            <a:endParaRPr lang="en-US" sz="2800" dirty="0"/>
          </a:p>
          <a:p>
            <a:r>
              <a:rPr lang="en-US" dirty="0"/>
              <a:t>Ph. D., Professor</a:t>
            </a:r>
          </a:p>
          <a:p>
            <a:r>
              <a:rPr lang="en-US" sz="2000" dirty="0"/>
              <a:t>Department of Chemical and Biological Sciences </a:t>
            </a:r>
          </a:p>
          <a:p>
            <a:r>
              <a:rPr lang="en-US" sz="2000" dirty="0"/>
              <a:t>Youngstown State University, OH 44555, USA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B8B11-A6F1-4191-9C72-F51455F72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810" y="5890323"/>
            <a:ext cx="3328704" cy="7986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681BE6-ED78-48CA-83AD-5D7BAEFA3443}"/>
              </a:ext>
            </a:extLst>
          </p:cNvPr>
          <p:cNvSpPr/>
          <p:nvPr/>
        </p:nvSpPr>
        <p:spPr>
          <a:xfrm>
            <a:off x="422245" y="5997257"/>
            <a:ext cx="7094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chemeClr val="accent1"/>
              </a:solidFill>
            </a:endParaRPr>
          </a:p>
          <a:p>
            <a:pPr algn="ctr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B94F1D-E790-1708-18FF-D7425F83E01C}"/>
              </a:ext>
            </a:extLst>
          </p:cNvPr>
          <p:cNvSpPr txBox="1"/>
          <p:nvPr/>
        </p:nvSpPr>
        <p:spPr>
          <a:xfrm>
            <a:off x="780644" y="5935701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2023 7th International Conference on Biology and Life Sciences (ICBLS2023)</a:t>
            </a:r>
          </a:p>
        </p:txBody>
      </p:sp>
    </p:spTree>
    <p:extLst>
      <p:ext uri="{BB962C8B-B14F-4D97-AF65-F5344CB8AC3E}">
        <p14:creationId xmlns:p14="http://schemas.microsoft.com/office/powerpoint/2010/main" val="77063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3C720B-C230-690B-C3DE-3143C705A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3BBC85-7E45-8F03-8AC9-383A4F97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BFB37-B14D-1A9F-8176-97A16625C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64" y="0"/>
            <a:ext cx="9248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7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B9558-3DC1-B113-076E-A4B7F4B4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E5FB8-A64F-513C-5777-8AD1790A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883" y="747131"/>
            <a:ext cx="9456234" cy="53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99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4BB8D2-595D-F28F-846E-4FF1CA79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9F2BE-2BCE-D695-FAB5-6227E5AA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19" y="379141"/>
            <a:ext cx="9701561" cy="60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7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6EF1E-E525-698C-83F9-9BAD274C8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A0AA6-7B72-2062-6ACC-5EB6F72E2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83" y="301083"/>
            <a:ext cx="10370634" cy="62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4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162C3-5098-C688-93BD-06229710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3D3F2-0E30-67A8-65F7-69BD809E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82" y="0"/>
            <a:ext cx="9067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8A8F-450D-405E-A81A-62896BA7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Data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CAB1D-F180-4C81-BD97-2A1CF324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850"/>
            <a:ext cx="10515600" cy="4843113"/>
          </a:xfrm>
        </p:spPr>
        <p:txBody>
          <a:bodyPr>
            <a:normAutofit/>
          </a:bodyPr>
          <a:lstStyle/>
          <a:p>
            <a:r>
              <a:rPr lang="en-US" dirty="0"/>
              <a:t>The genome was downloaded from the </a:t>
            </a:r>
            <a:r>
              <a:rPr lang="en-US" dirty="0" err="1"/>
              <a:t>Phytozome</a:t>
            </a:r>
            <a:r>
              <a:rPr lang="en-US" dirty="0"/>
              <a:t> database (https://phytozome-next.jgi.doe.gov/) </a:t>
            </a:r>
          </a:p>
          <a:p>
            <a:r>
              <a:rPr lang="en-US" b="1" u="sng" dirty="0"/>
              <a:t>EST (Expressed Sequence Tags) and mRNA data </a:t>
            </a:r>
            <a:r>
              <a:rPr lang="en-US" dirty="0"/>
              <a:t>were downloaded from the NCBI nucleotide database: A total of 291,071 transcript sequences including 250,140 ESTs and 40,931 mRNA transcripts </a:t>
            </a:r>
          </a:p>
          <a:p>
            <a:r>
              <a:rPr lang="en-US" dirty="0"/>
              <a:t>RNA-seq data:  227 datasets from 10 recently published projects were downloaded from NCBI SRA database.</a:t>
            </a:r>
          </a:p>
          <a:p>
            <a:pPr marL="0" indent="0">
              <a:buNone/>
            </a:pPr>
            <a:r>
              <a:rPr lang="en-US" dirty="0"/>
              <a:t>	85 datasets with single reads</a:t>
            </a:r>
          </a:p>
          <a:p>
            <a:pPr marL="0" indent="0">
              <a:buNone/>
            </a:pPr>
            <a:r>
              <a:rPr lang="en-US" dirty="0"/>
              <a:t>	142 datasets with paired reads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E5428-BFD3-481E-B050-CEB75964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ICBLS2023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2C098-F896-4E95-9ABD-27AEA5AF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77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939B1E-6863-9F3E-9ADE-68A9435B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B9D074B-EA4B-18D8-91D7-8097106D6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415542"/>
              </p:ext>
            </p:extLst>
          </p:nvPr>
        </p:nvGraphicFramePr>
        <p:xfrm>
          <a:off x="943356" y="1850754"/>
          <a:ext cx="10305288" cy="3715470"/>
        </p:xfrm>
        <a:graphic>
          <a:graphicData uri="http://schemas.openxmlformats.org/drawingml/2006/table">
            <a:tbl>
              <a:tblPr firstRow="1" firstCol="1" bandRow="1"/>
              <a:tblGrid>
                <a:gridCol w="1569606">
                  <a:extLst>
                    <a:ext uri="{9D8B030D-6E8A-4147-A177-3AD203B41FA5}">
                      <a16:colId xmlns:a16="http://schemas.microsoft.com/office/drawing/2014/main" val="3722448080"/>
                    </a:ext>
                  </a:extLst>
                </a:gridCol>
                <a:gridCol w="937305">
                  <a:extLst>
                    <a:ext uri="{9D8B030D-6E8A-4147-A177-3AD203B41FA5}">
                      <a16:colId xmlns:a16="http://schemas.microsoft.com/office/drawing/2014/main" val="3364806180"/>
                    </a:ext>
                  </a:extLst>
                </a:gridCol>
                <a:gridCol w="4788868">
                  <a:extLst>
                    <a:ext uri="{9D8B030D-6E8A-4147-A177-3AD203B41FA5}">
                      <a16:colId xmlns:a16="http://schemas.microsoft.com/office/drawing/2014/main" val="3924812827"/>
                    </a:ext>
                  </a:extLst>
                </a:gridCol>
                <a:gridCol w="3009509">
                  <a:extLst>
                    <a:ext uri="{9D8B030D-6E8A-4147-A177-3AD203B41FA5}">
                      <a16:colId xmlns:a16="http://schemas.microsoft.com/office/drawing/2014/main" val="1363976856"/>
                    </a:ext>
                  </a:extLst>
                </a:gridCol>
              </a:tblGrid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Project ID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Dataset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Treatments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References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610767363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PRJNA203403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 blight pathogen </a:t>
                      </a:r>
                      <a:r>
                        <a:rPr lang="en-GB" sz="8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Phytophthora infestans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Gao et al. (2013) [14]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58417139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PRJNA283568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Virus Y infection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Goyer et al. (2015) [18]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408299410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PRJNA301698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Pectobacterium</a:t>
                      </a:r>
                      <a:r>
                        <a:rPr lang="en-GB" sz="8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800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carotovorum</a:t>
                      </a: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ssp. </a:t>
                      </a:r>
                      <a:r>
                        <a:rPr lang="en-GB" sz="8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brasiliense</a:t>
                      </a: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infection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Kwenda et al. (2016) [17]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58089443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PRJNA311702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Drought response of different cultivars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Sprenger et al. (2016) [19]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17693821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PRJNA318049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Pathogen </a:t>
                      </a:r>
                      <a:r>
                        <a:rPr lang="en-GB" sz="8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Phytophthora infestans</a:t>
                      </a: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foliar samples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Gao and Bradeen (2016) [15]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518488433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PRJNA476484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Drought stress of different cultivars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Moon et al. (2018) [20]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790480094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PRJNA565618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Nitrogen treatments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Tiwari et al. (2020) [21]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13838185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PRJNA529319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Nitrogen treatments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Tiwari et al. (2020) [22]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802898744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PRJNA544876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Biotic stress response induced by light exposure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Zhang et al. (2019) [16]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901681772"/>
                  </a:ext>
                </a:extLst>
              </a:tr>
              <a:tr h="33777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PRJNA679820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Potato virus X infection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Herath and </a:t>
                      </a:r>
                      <a:r>
                        <a:rPr lang="en-GB" sz="8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Verchot</a:t>
                      </a: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(2021) [23]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7006712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5F01B64D-CBE4-6C90-F60E-6E85EF0CB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950" y="988980"/>
            <a:ext cx="734284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kumimoji="0" lang="en-US" altLang="zh-CN" sz="3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Table 1. </a:t>
            </a:r>
            <a:r>
              <a:rPr kumimoji="0" lang="en-US" altLang="zh-CN" sz="3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Potato RNA-seq data sources</a:t>
            </a:r>
            <a:endParaRPr kumimoji="0" lang="en-US" altLang="zh-CN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04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2C665-28FB-6F16-A526-4503DB65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739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DE21E-AD27-0E17-DF72-A22835744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242"/>
            <a:ext cx="10221686" cy="4486792"/>
          </a:xfrm>
        </p:spPr>
        <p:txBody>
          <a:bodyPr>
            <a:normAutofit/>
          </a:bodyPr>
          <a:lstStyle/>
          <a:p>
            <a:r>
              <a:rPr lang="en-US" dirty="0"/>
              <a:t>EST/mRNA:  assembled with CAP3, mapped to genome with </a:t>
            </a:r>
            <a:r>
              <a:rPr lang="en-US" dirty="0" err="1"/>
              <a:t>ASFinder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RNA-seq data: mapped with </a:t>
            </a:r>
            <a:r>
              <a:rPr lang="en-US" dirty="0" err="1"/>
              <a:t>Tophat</a:t>
            </a:r>
            <a:r>
              <a:rPr lang="en-US" dirty="0"/>
              <a:t> and Cufflinks package</a:t>
            </a:r>
          </a:p>
          <a:p>
            <a:endParaRPr lang="en-US" dirty="0"/>
          </a:p>
          <a:p>
            <a:r>
              <a:rPr lang="en-US" dirty="0"/>
              <a:t>Identification of AS events:   </a:t>
            </a:r>
            <a:r>
              <a:rPr lang="en-US" dirty="0" err="1"/>
              <a:t>Astalavista</a:t>
            </a:r>
            <a:endParaRPr lang="en-US" dirty="0"/>
          </a:p>
          <a:p>
            <a:endParaRPr lang="en-US" dirty="0"/>
          </a:p>
          <a:p>
            <a:r>
              <a:rPr lang="en-US" dirty="0"/>
              <a:t>Functional annotation: ORF-Predictor, BLAST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D7EB7-644C-67BF-573D-03AA4281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6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3C9E1-B76E-BFA9-3D3A-75158298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A054D-6066-1F20-A8DF-BAE91C7E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71B69F-D0DB-4C7E-D86E-D294ED659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82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73F9A-1A27-4FDD-BDC8-254CA8F1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023"/>
            <a:ext cx="10030428" cy="456678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/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EA1DC-9268-4B95-93AF-DCE212C1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ICBLS2023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32E4A-65DA-4643-88C8-893AB622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4DC974-F7D4-F5DC-6AF8-90D85A2A5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640091"/>
              </p:ext>
            </p:extLst>
          </p:nvPr>
        </p:nvGraphicFramePr>
        <p:xfrm>
          <a:off x="943356" y="1739924"/>
          <a:ext cx="10305288" cy="3351132"/>
        </p:xfrm>
        <a:graphic>
          <a:graphicData uri="http://schemas.openxmlformats.org/drawingml/2006/table">
            <a:tbl>
              <a:tblPr firstRow="1" firstCol="1" bandRow="1"/>
              <a:tblGrid>
                <a:gridCol w="1861672">
                  <a:extLst>
                    <a:ext uri="{9D8B030D-6E8A-4147-A177-3AD203B41FA5}">
                      <a16:colId xmlns:a16="http://schemas.microsoft.com/office/drawing/2014/main" val="2722851046"/>
                    </a:ext>
                  </a:extLst>
                </a:gridCol>
                <a:gridCol w="1069579">
                  <a:extLst>
                    <a:ext uri="{9D8B030D-6E8A-4147-A177-3AD203B41FA5}">
                      <a16:colId xmlns:a16="http://schemas.microsoft.com/office/drawing/2014/main" val="3755493373"/>
                    </a:ext>
                  </a:extLst>
                </a:gridCol>
                <a:gridCol w="1648765">
                  <a:extLst>
                    <a:ext uri="{9D8B030D-6E8A-4147-A177-3AD203B41FA5}">
                      <a16:colId xmlns:a16="http://schemas.microsoft.com/office/drawing/2014/main" val="976378518"/>
                    </a:ext>
                  </a:extLst>
                </a:gridCol>
                <a:gridCol w="1575106">
                  <a:extLst>
                    <a:ext uri="{9D8B030D-6E8A-4147-A177-3AD203B41FA5}">
                      <a16:colId xmlns:a16="http://schemas.microsoft.com/office/drawing/2014/main" val="1260648552"/>
                    </a:ext>
                  </a:extLst>
                </a:gridCol>
                <a:gridCol w="1429804">
                  <a:extLst>
                    <a:ext uri="{9D8B030D-6E8A-4147-A177-3AD203B41FA5}">
                      <a16:colId xmlns:a16="http://schemas.microsoft.com/office/drawing/2014/main" val="3064121234"/>
                    </a:ext>
                  </a:extLst>
                </a:gridCol>
                <a:gridCol w="1647756">
                  <a:extLst>
                    <a:ext uri="{9D8B030D-6E8A-4147-A177-3AD203B41FA5}">
                      <a16:colId xmlns:a16="http://schemas.microsoft.com/office/drawing/2014/main" val="3173865280"/>
                    </a:ext>
                  </a:extLst>
                </a:gridCol>
                <a:gridCol w="1072606">
                  <a:extLst>
                    <a:ext uri="{9D8B030D-6E8A-4147-A177-3AD203B41FA5}">
                      <a16:colId xmlns:a16="http://schemas.microsoft.com/office/drawing/2014/main" val="2523611071"/>
                    </a:ext>
                  </a:extLst>
                </a:gridCol>
              </a:tblGrid>
              <a:tr h="34151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Total reads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Total mapped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M. A.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Mapping rate (%)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M. A. (%)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649512234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PRJNA203403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paired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921149968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777587186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62810721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84.4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629984644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PRJNA283568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single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563198665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492413277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29519550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87.4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805313808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PRJNA301698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paired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1375032248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1098344225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41892005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79.9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93356275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PRJNA311702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single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687593470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623243410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41622626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90.6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221567469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PRJNA318049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paired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1030833894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547774342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39040236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53.1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430366799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PRJNA476484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paired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612616770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485996341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23287500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79.3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557719710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PRJNA529319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single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178768280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84186669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13199193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47.1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7.4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987193301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PRJNA544876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paired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975556406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668834427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29379255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68.6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523975468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PRJNA565618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paired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470382212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402720148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30622971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85.6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943613793"/>
                  </a:ext>
                </a:extLst>
              </a:tr>
              <a:tr h="26681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PRJNA679820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single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906778800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607062704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27683452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66.9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824059989"/>
                  </a:ext>
                </a:extLst>
              </a:tr>
              <a:tr h="341516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7721910713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5788162729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339057509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75.0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4.4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92391519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1D5F8BBA-072B-6972-7962-A3C67ED5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678" y="994923"/>
            <a:ext cx="972747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kumimoji="0" lang="en-US" altLang="zh-CN" sz="20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Table 2. </a:t>
            </a:r>
            <a:r>
              <a:rPr kumimoji="0" lang="en-US" altLang="zh-CN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Summary of mapping rates of RNA-seq data generated in different projects</a:t>
            </a:r>
            <a:r>
              <a:rPr kumimoji="0" lang="en-US" altLang="zh-CN" sz="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  <a:endParaRPr kumimoji="0" lang="en-US" altLang="zh-CN" sz="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6FBA8-3297-D661-1B02-86D31C1B9DF5}"/>
              </a:ext>
            </a:extLst>
          </p:cNvPr>
          <p:cNvSpPr txBox="1"/>
          <p:nvPr/>
        </p:nvSpPr>
        <p:spPr>
          <a:xfrm>
            <a:off x="762811" y="5433020"/>
            <a:ext cx="10414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total of 7.7 billion reads were collected with 5.8 billion reads (~75.0%) mapped to the genome. Among the mapped reads, ~4.4% reads (0.34 billion) were mapped to two or more genomic loci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8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27F2-E7FA-4802-9406-959E295B5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2C52E-B597-4CBE-923D-74E668B99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403"/>
            <a:ext cx="10515600" cy="4351338"/>
          </a:xfrm>
        </p:spPr>
        <p:txBody>
          <a:bodyPr/>
          <a:lstStyle/>
          <a:p>
            <a:r>
              <a:rPr lang="en-US" dirty="0"/>
              <a:t>Potato [</a:t>
            </a:r>
            <a:r>
              <a:rPr lang="en-US" i="1" dirty="0"/>
              <a:t>Solanum tuberosum </a:t>
            </a:r>
            <a:r>
              <a:rPr lang="en-US" dirty="0"/>
              <a:t>L] is the third most important food crop, the first most important non-cereal food crop. </a:t>
            </a:r>
          </a:p>
          <a:p>
            <a:r>
              <a:rPr lang="en-US" dirty="0"/>
              <a:t>The first draft potato genome represented approximately 86% of the 844-megabase genome with 39,031 protein coding genes identified from a homozygous doubled-monoploid potato clone. </a:t>
            </a:r>
          </a:p>
          <a:p>
            <a:r>
              <a:rPr lang="en-US" dirty="0"/>
              <a:t>The genome sequence super-scaffolds were further assembled into pseudomolecules corresponding to 12 potato chromosomes, representing 674 Mb genome assembly and 37,482 protein coding genes.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F6F34-4F63-4156-9610-117D98A9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477" y="5946133"/>
            <a:ext cx="3328704" cy="79864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6FEB-3E44-4866-BE4F-4A2D66F8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ICBLS2023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211AB-76D3-4ED2-9E03-5E85BCEE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56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4B8E-2BA3-4B12-B14F-A4DE3158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204" y="150686"/>
            <a:ext cx="10515600" cy="868057"/>
          </a:xfrm>
        </p:spPr>
        <p:txBody>
          <a:bodyPr/>
          <a:lstStyle/>
          <a:p>
            <a:pPr algn="ctr"/>
            <a:r>
              <a:rPr lang="en-US" u="sng" dirty="0"/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8EB0C-D0D6-46EB-86D1-DAC2FB4C9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ICBLS2023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60790-C585-41AA-8B87-75051A70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AF60DC4-D17F-4D54-9E72-DE0E21317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244" y="2696023"/>
            <a:ext cx="17908184" cy="145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77D3D-ACD1-1AAD-54B3-89EE098FC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401515"/>
              </p:ext>
            </p:extLst>
          </p:nvPr>
        </p:nvGraphicFramePr>
        <p:xfrm>
          <a:off x="820395" y="2211672"/>
          <a:ext cx="10305289" cy="3275068"/>
        </p:xfrm>
        <a:graphic>
          <a:graphicData uri="http://schemas.openxmlformats.org/drawingml/2006/table">
            <a:tbl>
              <a:tblPr firstRow="1" firstCol="1" bandRow="1"/>
              <a:tblGrid>
                <a:gridCol w="2224648">
                  <a:extLst>
                    <a:ext uri="{9D8B030D-6E8A-4147-A177-3AD203B41FA5}">
                      <a16:colId xmlns:a16="http://schemas.microsoft.com/office/drawing/2014/main" val="3664787727"/>
                    </a:ext>
                  </a:extLst>
                </a:gridCol>
                <a:gridCol w="1132548">
                  <a:extLst>
                    <a:ext uri="{9D8B030D-6E8A-4147-A177-3AD203B41FA5}">
                      <a16:colId xmlns:a16="http://schemas.microsoft.com/office/drawing/2014/main" val="1977783749"/>
                    </a:ext>
                  </a:extLst>
                </a:gridCol>
                <a:gridCol w="1112324">
                  <a:extLst>
                    <a:ext uri="{9D8B030D-6E8A-4147-A177-3AD203B41FA5}">
                      <a16:colId xmlns:a16="http://schemas.microsoft.com/office/drawing/2014/main" val="3444044514"/>
                    </a:ext>
                  </a:extLst>
                </a:gridCol>
                <a:gridCol w="1188726">
                  <a:extLst>
                    <a:ext uri="{9D8B030D-6E8A-4147-A177-3AD203B41FA5}">
                      <a16:colId xmlns:a16="http://schemas.microsoft.com/office/drawing/2014/main" val="3657106267"/>
                    </a:ext>
                  </a:extLst>
                </a:gridCol>
                <a:gridCol w="1499952">
                  <a:extLst>
                    <a:ext uri="{9D8B030D-6E8A-4147-A177-3AD203B41FA5}">
                      <a16:colId xmlns:a16="http://schemas.microsoft.com/office/drawing/2014/main" val="1246685372"/>
                    </a:ext>
                  </a:extLst>
                </a:gridCol>
                <a:gridCol w="1651633">
                  <a:extLst>
                    <a:ext uri="{9D8B030D-6E8A-4147-A177-3AD203B41FA5}">
                      <a16:colId xmlns:a16="http://schemas.microsoft.com/office/drawing/2014/main" val="1088370487"/>
                    </a:ext>
                  </a:extLst>
                </a:gridCol>
                <a:gridCol w="1495458">
                  <a:extLst>
                    <a:ext uri="{9D8B030D-6E8A-4147-A177-3AD203B41FA5}">
                      <a16:colId xmlns:a16="http://schemas.microsoft.com/office/drawing/2014/main" val="1386776020"/>
                    </a:ext>
                  </a:extLst>
                </a:gridCol>
              </a:tblGrid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Project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ExonS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AltD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AltA</a:t>
                      </a:r>
                      <a:endParaRPr lang="en-US" sz="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IntronR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Complex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098443628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PRJNA203403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1869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1578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3547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1292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4022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12308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94126000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PRJNA283568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6066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4918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11500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5693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12610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40787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62505501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PRJNA301698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3133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3040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7227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2944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8456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24800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667789450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PRJNA311702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6359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4606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11348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4098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13171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39582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894388707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PRJNA318049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1563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1368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3091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884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3340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10246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623818769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PRJNA476484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4903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3276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8045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2399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6459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25082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859351433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PRJNA529319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2092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1626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3957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1129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2779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11583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64772601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PRJNA544876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3783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3797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10167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3067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9574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30388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095167651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PRJNA679820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11153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6521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17987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5710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16872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58243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377868041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PRJNA565618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1959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1955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4138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973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2368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11393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351467832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RNA-seq merged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26500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18042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42656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20637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110584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218419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22363931"/>
                  </a:ext>
                </a:extLst>
              </a:tr>
              <a:tr h="29884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EST/mRNA data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1653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832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1617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930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1274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6306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175074556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All data merged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27435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18658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43573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21496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115607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226769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8633774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EC8AB378-EF3B-6FD5-0B60-1DE636317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204" y="1226787"/>
            <a:ext cx="958961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kumimoji="0" lang="en-US" altLang="zh-CN" sz="20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Table 3. </a:t>
            </a:r>
            <a:r>
              <a:rPr kumimoji="0" lang="en-US" altLang="zh-CN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Categories of alternative splicing events identified from different RNA-seq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kumimoji="0" lang="en-US" altLang="zh-CN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datasets and EST/mRNA data.</a:t>
            </a:r>
            <a:endParaRPr kumimoji="0" lang="en-US" altLang="zh-CN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95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EBD8E-6798-4428-B667-584431D4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FC7B03-C6CC-C2D9-597C-E360DE733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086935"/>
              </p:ext>
            </p:extLst>
          </p:nvPr>
        </p:nvGraphicFramePr>
        <p:xfrm>
          <a:off x="838200" y="2344368"/>
          <a:ext cx="10515600" cy="3161488"/>
        </p:xfrm>
        <a:graphic>
          <a:graphicData uri="http://schemas.openxmlformats.org/drawingml/2006/table">
            <a:tbl>
              <a:tblPr firstRow="1" firstCol="1" bandRow="1"/>
              <a:tblGrid>
                <a:gridCol w="6864378">
                  <a:extLst>
                    <a:ext uri="{9D8B030D-6E8A-4147-A177-3AD203B41FA5}">
                      <a16:colId xmlns:a16="http://schemas.microsoft.com/office/drawing/2014/main" val="222165446"/>
                    </a:ext>
                  </a:extLst>
                </a:gridCol>
                <a:gridCol w="3651222">
                  <a:extLst>
                    <a:ext uri="{9D8B030D-6E8A-4147-A177-3AD203B41FA5}">
                      <a16:colId xmlns:a16="http://schemas.microsoft.com/office/drawing/2014/main" val="1981443843"/>
                    </a:ext>
                  </a:extLst>
                </a:gridCol>
              </a:tblGrid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Total genomic loci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70772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63842713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Non-AS loci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46122 (65.2%)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99574747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AS-loci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24650 (34.8%)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378323143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New genomic loci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29446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211860064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Total transcripts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295952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183341973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Transcripts match to gene models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207694 (70.2 %)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566264502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Average length of transcripts (bp)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1565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50019625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BLASTX match against Swiss-</a:t>
                      </a:r>
                      <a:r>
                        <a:rPr lang="en-GB" sz="8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Prot</a:t>
                      </a: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database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207302 (70.0%)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100907335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Total predicted ORFs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256945 (86.8%)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02073418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Average length of ORFs (aa)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332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66020998"/>
                  </a:ext>
                </a:extLst>
              </a:tr>
              <a:tr h="287408"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Total Pfam matches of ORFs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154753 (60.2%)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663587107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DF98D4F7-24C7-CD44-DD51-A00D639B6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452" y="1571882"/>
            <a:ext cx="7998152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kumimoji="0" lang="en-US" altLang="zh-CN" sz="20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Table 4. </a:t>
            </a:r>
            <a:r>
              <a:rPr kumimoji="0" lang="en-US" altLang="zh-CN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Basic features of assembled RNA transcripts and functional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kumimoji="0" lang="en-US" altLang="zh-CN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annotation in potato plants.</a:t>
            </a:r>
            <a:endParaRPr kumimoji="0" lang="en-US" altLang="zh-CN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D7332-8E92-ECA2-CF76-A9F302309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610" y="282680"/>
            <a:ext cx="226790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38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C67CA1-CB1C-029D-AB4E-07725A9B4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FE472-268C-45D5-818A-0114DCE41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4" b="10526"/>
          <a:stretch/>
        </p:blipFill>
        <p:spPr bwMode="auto">
          <a:xfrm>
            <a:off x="3141027" y="619983"/>
            <a:ext cx="5909945" cy="46930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811CD1-B75D-B6B5-B293-1861129571B1}"/>
              </a:ext>
            </a:extLst>
          </p:cNvPr>
          <p:cNvSpPr txBox="1"/>
          <p:nvPr/>
        </p:nvSpPr>
        <p:spPr>
          <a:xfrm>
            <a:off x="1181100" y="5650039"/>
            <a:ext cx="1059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1. Conserved alternatively spliced genes among potato, tomato, soybean and maize plants. </a:t>
            </a:r>
          </a:p>
        </p:txBody>
      </p:sp>
    </p:spTree>
    <p:extLst>
      <p:ext uri="{BB962C8B-B14F-4D97-AF65-F5344CB8AC3E}">
        <p14:creationId xmlns:p14="http://schemas.microsoft.com/office/powerpoint/2010/main" val="3555891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9227FE-2EE1-E32E-2A4D-DAA9AB2A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ADBA64-912F-FC98-3131-3B4555FE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C291E-F9E3-0126-DAAE-00B84D54B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58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3B2BB0-8FFE-4D8F-6F61-51C31F3B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3293C-E3E3-E369-2818-8EA734E11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2" y="262035"/>
            <a:ext cx="10012585" cy="5140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FC57FE-8E5C-5DD0-2230-67E45B0C2088}"/>
              </a:ext>
            </a:extLst>
          </p:cNvPr>
          <p:cNvSpPr txBox="1"/>
          <p:nvPr/>
        </p:nvSpPr>
        <p:spPr>
          <a:xfrm>
            <a:off x="694877" y="5790219"/>
            <a:ext cx="10359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Gao L, </a:t>
            </a:r>
            <a:r>
              <a:rPr lang="en-US" dirty="0" err="1"/>
              <a:t>Bradeen</a:t>
            </a:r>
            <a:r>
              <a:rPr lang="en-US" dirty="0"/>
              <a:t> JM (2016) Contrasting Potato Foliage and Tuber Defense Mechanisms against the Late Blight Pathogen </a:t>
            </a:r>
            <a:r>
              <a:rPr lang="en-US" i="1" dirty="0"/>
              <a:t>Phytophthora </a:t>
            </a:r>
            <a:r>
              <a:rPr lang="en-US" i="1" dirty="0" err="1"/>
              <a:t>infestans</a:t>
            </a:r>
            <a:r>
              <a:rPr lang="en-US" dirty="0"/>
              <a:t>. </a:t>
            </a:r>
            <a:r>
              <a:rPr lang="en-US" dirty="0" err="1"/>
              <a:t>PLoS</a:t>
            </a:r>
            <a:r>
              <a:rPr lang="en-US" dirty="0"/>
              <a:t> ONE 11(7): e0159969. https://doi.org/10.1371/journal.pone.0159969</a:t>
            </a:r>
          </a:p>
        </p:txBody>
      </p:sp>
    </p:spTree>
    <p:extLst>
      <p:ext uri="{BB962C8B-B14F-4D97-AF65-F5344CB8AC3E}">
        <p14:creationId xmlns:p14="http://schemas.microsoft.com/office/powerpoint/2010/main" val="28902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18514-442B-6D7D-7EA2-38E8D373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7D97C-0C89-570B-0166-6660F63E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729" y="317241"/>
            <a:ext cx="8716531" cy="63398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D090C4-22C4-8582-8F92-D764BFEF20E2}"/>
              </a:ext>
            </a:extLst>
          </p:cNvPr>
          <p:cNvCxnSpPr/>
          <p:nvPr/>
        </p:nvCxnSpPr>
        <p:spPr>
          <a:xfrm>
            <a:off x="1817729" y="4208106"/>
            <a:ext cx="86232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9C097E-A5DF-4A8D-98B6-0783208B1E9F}"/>
              </a:ext>
            </a:extLst>
          </p:cNvPr>
          <p:cNvCxnSpPr/>
          <p:nvPr/>
        </p:nvCxnSpPr>
        <p:spPr>
          <a:xfrm>
            <a:off x="1817729" y="5314384"/>
            <a:ext cx="87295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525124-91DB-373D-B259-DF8BC338EA3E}"/>
              </a:ext>
            </a:extLst>
          </p:cNvPr>
          <p:cNvCxnSpPr/>
          <p:nvPr/>
        </p:nvCxnSpPr>
        <p:spPr>
          <a:xfrm>
            <a:off x="1817729" y="5857592"/>
            <a:ext cx="871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11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5AC5DC5-3C6F-BD1A-7BC2-B9984F5FA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5465" y="2062949"/>
            <a:ext cx="4415073" cy="370410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Figure 1 Correlations of mapped reads and the number of alternative splicing events in potato foliar transcriptome samples</a:t>
            </a:r>
          </a:p>
          <a:p>
            <a:pPr algn="l"/>
            <a:r>
              <a:rPr lang="en-US" dirty="0"/>
              <a:t>Note: (A) data from individual transcriptome samples; (B) data from 12 treatments with bio-replicates merged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17437-4398-8DE0-511D-ADF0100F7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63" y="661275"/>
            <a:ext cx="4193243" cy="56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9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3C67A-86CD-5E04-B629-90955714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A8E3E-39FB-1E4E-D8F1-BBE7C7E9FEC1}"/>
              </a:ext>
            </a:extLst>
          </p:cNvPr>
          <p:cNvSpPr txBox="1"/>
          <p:nvPr/>
        </p:nvSpPr>
        <p:spPr>
          <a:xfrm>
            <a:off x="6989275" y="4513307"/>
            <a:ext cx="4646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2 Comparison of alternative splicing events of foliar transcriptomes sampled at 24 hours after inoculation with </a:t>
            </a:r>
            <a:r>
              <a:rPr lang="en-US" i="1" dirty="0"/>
              <a:t>P. </a:t>
            </a:r>
            <a:r>
              <a:rPr lang="en-US" i="1" dirty="0" err="1"/>
              <a:t>infestans</a:t>
            </a:r>
            <a:r>
              <a:rPr lang="en-US" i="1" dirty="0"/>
              <a:t> </a:t>
            </a:r>
            <a:r>
              <a:rPr lang="en-US" dirty="0"/>
              <a:t>and water as controls in wild type and +RB lines of potato plants</a:t>
            </a:r>
          </a:p>
        </p:txBody>
      </p:sp>
      <p:pic>
        <p:nvPicPr>
          <p:cNvPr id="8" name="Picture 7" descr="A diagram of different types of water&#10;&#10;Description automatically generated">
            <a:extLst>
              <a:ext uri="{FF2B5EF4-FFF2-40B4-BE49-F238E27FC236}">
                <a16:creationId xmlns:a16="http://schemas.microsoft.com/office/drawing/2014/main" id="{F4074932-A3CB-2D9D-92DA-DBA8C3401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0" y="466726"/>
            <a:ext cx="5725312" cy="571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06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7F34D2-8232-CD79-1DA8-B21BCEB7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4B4F4-3BA4-E01C-88AC-26D9094B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 descr="A colorful diagram with numbers and a number&#10;&#10;Description automatically generated with medium confidence">
            <a:extLst>
              <a:ext uri="{FF2B5EF4-FFF2-40B4-BE49-F238E27FC236}">
                <a16:creationId xmlns:a16="http://schemas.microsoft.com/office/drawing/2014/main" id="{0DCFF39A-54C0-FB3A-2276-8C7001C36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6725"/>
            <a:ext cx="6400800" cy="6391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16A03C-6458-F98A-1719-36302EFAE0BD}"/>
              </a:ext>
            </a:extLst>
          </p:cNvPr>
          <p:cNvSpPr txBox="1"/>
          <p:nvPr/>
        </p:nvSpPr>
        <p:spPr>
          <a:xfrm>
            <a:off x="5991154" y="5539711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Differentially expressed transcripts identified in foliar samples collected at 24 hours post-inoculation with </a:t>
            </a:r>
            <a:r>
              <a:rPr lang="en-US" i="1" dirty="0"/>
              <a:t>P. </a:t>
            </a:r>
            <a:r>
              <a:rPr lang="en-US" i="1" dirty="0" err="1"/>
              <a:t>infestans</a:t>
            </a:r>
            <a:r>
              <a:rPr lang="en-US" i="1" dirty="0"/>
              <a:t> </a:t>
            </a:r>
            <a:r>
              <a:rPr lang="en-US" dirty="0"/>
              <a:t>or water as controls in two lines of potato plants</a:t>
            </a:r>
          </a:p>
        </p:txBody>
      </p:sp>
    </p:spTree>
    <p:extLst>
      <p:ext uri="{BB962C8B-B14F-4D97-AF65-F5344CB8AC3E}">
        <p14:creationId xmlns:p14="http://schemas.microsoft.com/office/powerpoint/2010/main" val="281426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2F34F-D84F-7A67-B6DA-07611E3A0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D839-EA8D-B35C-748A-AC51267E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E7FC5-03C3-AC53-F1F6-A3BEB0220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5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2DE4-FDAA-425D-9C70-69F0B01FE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568"/>
            <a:ext cx="10515600" cy="933471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What is alternative splicing</a:t>
            </a:r>
            <a:r>
              <a:rPr lang="en-US" sz="36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1E683-ED34-410C-9CD8-55E2B2D3D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167"/>
            <a:ext cx="10515600" cy="4351338"/>
          </a:xfrm>
        </p:spPr>
        <p:txBody>
          <a:bodyPr/>
          <a:lstStyle/>
          <a:p>
            <a:r>
              <a:rPr lang="en-US" dirty="0"/>
              <a:t>Alternative splicing is a process that two or more RNA isoforms are generated from a single pre-RNA transcript. </a:t>
            </a:r>
          </a:p>
          <a:p>
            <a:r>
              <a:rPr lang="en-US" dirty="0"/>
              <a:t>It increases the diversity and complexity of transcriptomes and proteomes.</a:t>
            </a:r>
          </a:p>
          <a:p>
            <a:r>
              <a:rPr lang="en-US" dirty="0"/>
              <a:t>It is estimated &gt;60% of intron-containing genes undergoing alternative splicing in plants.</a:t>
            </a:r>
          </a:p>
          <a:p>
            <a:r>
              <a:rPr lang="en-US" dirty="0"/>
              <a:t>The process is developmentally regulated and dynamically modulated in responding changing environments.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742C2-E9BC-4C25-8C3B-DE69BE9A3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ICBLS2023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9E224-AF87-459B-8526-6F7516EC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49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56AB75-3918-B259-0702-408BBD04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EBDFDA-05B7-01AA-3F92-B6157CA7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B0B39-11BA-4533-56BE-FF7E6DF2A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7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59CD50-F5D4-36E7-107B-46684B8D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65BC4-1657-F65B-A69F-BECE2ECE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416E5A-AE3F-1794-D6BE-51B9DB09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34" y="238272"/>
            <a:ext cx="9891132" cy="4739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19F58A-761C-01A7-B2D9-640990B1F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557" y="4877748"/>
            <a:ext cx="9378176" cy="2141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2F4AEF-32DA-B7AB-66B3-069790CB55F1}"/>
              </a:ext>
            </a:extLst>
          </p:cNvPr>
          <p:cNvSpPr txBox="1"/>
          <p:nvPr/>
        </p:nvSpPr>
        <p:spPr>
          <a:xfrm>
            <a:off x="9330612" y="4320073"/>
            <a:ext cx="220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Sprenger et al. (2016)</a:t>
            </a:r>
          </a:p>
        </p:txBody>
      </p:sp>
    </p:spTree>
    <p:extLst>
      <p:ext uri="{BB962C8B-B14F-4D97-AF65-F5344CB8AC3E}">
        <p14:creationId xmlns:p14="http://schemas.microsoft.com/office/powerpoint/2010/main" val="2929081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F84749-CA43-5AE3-A9D2-22883202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0FAB4D-CC9B-0821-7194-9252E13A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8B357-AA01-CC47-EAEF-BD9A107C2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443" y="713513"/>
            <a:ext cx="7654803" cy="4275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F3AC27-D7A6-C92A-7B53-F4235B45C7B0}"/>
              </a:ext>
            </a:extLst>
          </p:cNvPr>
          <p:cNvSpPr txBox="1"/>
          <p:nvPr/>
        </p:nvSpPr>
        <p:spPr>
          <a:xfrm>
            <a:off x="1130687" y="5349354"/>
            <a:ext cx="9368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Figure 2. Alternative splicing events identified in four cultivars of potato plants from combined transcriptome data of control and drought treatments.</a:t>
            </a:r>
          </a:p>
        </p:txBody>
      </p:sp>
    </p:spTree>
    <p:extLst>
      <p:ext uri="{BB962C8B-B14F-4D97-AF65-F5344CB8AC3E}">
        <p14:creationId xmlns:p14="http://schemas.microsoft.com/office/powerpoint/2010/main" val="185244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943508-28B7-13A1-04BF-6E3E8FB5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D01FC6-59EF-1134-7D7B-0484CFD93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838705"/>
              </p:ext>
            </p:extLst>
          </p:nvPr>
        </p:nvGraphicFramePr>
        <p:xfrm>
          <a:off x="1102382" y="1779104"/>
          <a:ext cx="10305287" cy="3782704"/>
        </p:xfrm>
        <a:graphic>
          <a:graphicData uri="http://schemas.openxmlformats.org/drawingml/2006/table">
            <a:tbl>
              <a:tblPr firstRow="1" firstCol="1" bandRow="1"/>
              <a:tblGrid>
                <a:gridCol w="1192224">
                  <a:extLst>
                    <a:ext uri="{9D8B030D-6E8A-4147-A177-3AD203B41FA5}">
                      <a16:colId xmlns:a16="http://schemas.microsoft.com/office/drawing/2014/main" val="113812200"/>
                    </a:ext>
                  </a:extLst>
                </a:gridCol>
                <a:gridCol w="1323237">
                  <a:extLst>
                    <a:ext uri="{9D8B030D-6E8A-4147-A177-3AD203B41FA5}">
                      <a16:colId xmlns:a16="http://schemas.microsoft.com/office/drawing/2014/main" val="980954820"/>
                    </a:ext>
                  </a:extLst>
                </a:gridCol>
                <a:gridCol w="1326978">
                  <a:extLst>
                    <a:ext uri="{9D8B030D-6E8A-4147-A177-3AD203B41FA5}">
                      <a16:colId xmlns:a16="http://schemas.microsoft.com/office/drawing/2014/main" val="5599011"/>
                    </a:ext>
                  </a:extLst>
                </a:gridCol>
                <a:gridCol w="1192224">
                  <a:extLst>
                    <a:ext uri="{9D8B030D-6E8A-4147-A177-3AD203B41FA5}">
                      <a16:colId xmlns:a16="http://schemas.microsoft.com/office/drawing/2014/main" val="3117276725"/>
                    </a:ext>
                  </a:extLst>
                </a:gridCol>
                <a:gridCol w="1192224">
                  <a:extLst>
                    <a:ext uri="{9D8B030D-6E8A-4147-A177-3AD203B41FA5}">
                      <a16:colId xmlns:a16="http://schemas.microsoft.com/office/drawing/2014/main" val="1575929825"/>
                    </a:ext>
                  </a:extLst>
                </a:gridCol>
                <a:gridCol w="1395896">
                  <a:extLst>
                    <a:ext uri="{9D8B030D-6E8A-4147-A177-3AD203B41FA5}">
                      <a16:colId xmlns:a16="http://schemas.microsoft.com/office/drawing/2014/main" val="1838094685"/>
                    </a:ext>
                  </a:extLst>
                </a:gridCol>
                <a:gridCol w="1564794">
                  <a:extLst>
                    <a:ext uri="{9D8B030D-6E8A-4147-A177-3AD203B41FA5}">
                      <a16:colId xmlns:a16="http://schemas.microsoft.com/office/drawing/2014/main" val="1695376779"/>
                    </a:ext>
                  </a:extLst>
                </a:gridCol>
                <a:gridCol w="1117710">
                  <a:extLst>
                    <a:ext uri="{9D8B030D-6E8A-4147-A177-3AD203B41FA5}">
                      <a16:colId xmlns:a16="http://schemas.microsoft.com/office/drawing/2014/main" val="1711325197"/>
                    </a:ext>
                  </a:extLst>
                </a:gridCol>
              </a:tblGrid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ExonS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AltD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AltA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IntronR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Complex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l"/>
                        </a:tabLst>
                      </a:pPr>
                      <a:r>
                        <a:rPr lang="en-US" sz="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188195162"/>
                  </a:ext>
                </a:extLst>
              </a:tr>
              <a:tr h="222512">
                <a:tc gridSpan="2"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Cultivar: Alegria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890401132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1579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1525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3497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1754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2326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10681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84920093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Drought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1704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1576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3794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1878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2369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11321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97610852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Conserved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879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783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1801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921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1166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5550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31196362"/>
                  </a:ext>
                </a:extLst>
              </a:tr>
              <a:tr h="222512">
                <a:tc gridSpan="2"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Cultivar: Desiree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117532950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1579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1494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3547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1632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2259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10511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582987799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Drought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1706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1593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3665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1847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2388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11199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28842606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Conserved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897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761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1782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897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1175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5512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536480115"/>
                  </a:ext>
                </a:extLst>
              </a:tr>
              <a:tr h="222512">
                <a:tc gridSpan="2"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Cultivar: Milva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83760925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1633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1501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3411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1670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2238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10453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053792602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Drought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1699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1513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3706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1835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2448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11201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680972928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Conserved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908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737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1776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873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1203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5497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905271721"/>
                  </a:ext>
                </a:extLst>
              </a:tr>
              <a:tr h="222512">
                <a:tc gridSpan="2"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Cultivar: Saturna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401660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1599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1531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3543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1695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2278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10646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561725212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Drought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1718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1648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3813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1957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2403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11539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591151811"/>
                  </a:ext>
                </a:extLst>
              </a:tr>
              <a:tr h="222512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Conserved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868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756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1801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914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1152</a:t>
                      </a:r>
                      <a:endParaRPr lang="en-US" sz="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5491</a:t>
                      </a:r>
                      <a:endParaRPr lang="en-US" sz="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5335657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E7A3EE7-F42F-0E2D-2D2A-391AD0F69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001" y="2971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FDC2F-55B1-9A0A-ED21-73156153DF1B}"/>
              </a:ext>
            </a:extLst>
          </p:cNvPr>
          <p:cNvSpPr txBox="1"/>
          <p:nvPr/>
        </p:nvSpPr>
        <p:spPr>
          <a:xfrm>
            <a:off x="2300908" y="838992"/>
            <a:ext cx="66492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Table 6. Alternative splicing events in four cultivars of potato plants under control and drought treatments.</a:t>
            </a:r>
          </a:p>
        </p:txBody>
      </p:sp>
    </p:spTree>
    <p:extLst>
      <p:ext uri="{BB962C8B-B14F-4D97-AF65-F5344CB8AC3E}">
        <p14:creationId xmlns:p14="http://schemas.microsoft.com/office/powerpoint/2010/main" val="1990356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5B181-8EA6-97CF-1232-777EE834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6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2E358-74C9-4519-9E6C-0A1740CD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E724F-79B2-4A5D-B58C-B9A9FC6B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9C74BE-3A21-037B-0A13-8EF4E7BA0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79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C3CBE-D890-4E71-9599-A5042214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88954-801C-4D17-8E32-D12EA393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4B2E1-345B-FE66-4EF9-40D40520A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50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7E8C4-8A46-4D06-AB4B-FC7E90BD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65BECA-CB43-41EA-8E10-407FBF5D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6522D-10F4-7D2E-48FD-CE8ABB12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0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352F1-9959-4DDC-98DE-821E0A66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F389F-9268-4503-A782-935B10B35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A2304-1F67-9E23-E251-E757E1D9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27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F73D87-4FF1-4B7B-8523-EDC08F44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B0560-A649-4BEE-88A8-1AB0A4A9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C34D9-BA97-52E1-9059-3209BA775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0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816F5-CE84-4C18-A90E-35DC4C7A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8478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Basic types of alternative splicing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ED009-BC2A-4D40-B91E-88DFCF33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71" y="1143604"/>
            <a:ext cx="6281377" cy="4570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11BC8A-9B20-4337-B66A-3A507C8B2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87" y="6432359"/>
            <a:ext cx="5767316" cy="26824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D3D6C-B472-4BA9-AB5B-5CD12A70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3681" y="6335481"/>
            <a:ext cx="844685" cy="365125"/>
          </a:xfrm>
        </p:spPr>
        <p:txBody>
          <a:bodyPr/>
          <a:lstStyle/>
          <a:p>
            <a:fld id="{ABDBC986-24E2-408F-8211-ECEE0CFFBDB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994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227AAD-87EE-2B33-A4D1-8168323AC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0A59FA-31BF-BFFF-5462-B84DBA94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A0066-E95F-239B-4E20-D78D68336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C26C-F558-49B2-9E55-91B90BB67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025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41B56-1C60-4CC3-88D1-E794BC245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6646"/>
            <a:ext cx="10515600" cy="5459704"/>
          </a:xfrm>
        </p:spPr>
        <p:txBody>
          <a:bodyPr>
            <a:normAutofit fontScale="92500"/>
          </a:bodyPr>
          <a:lstStyle/>
          <a:p>
            <a:r>
              <a:rPr lang="en-US" dirty="0"/>
              <a:t>5.8 billion of RNA-seq reads and &gt;87,000 assembled ESTs/mRNAs were mapped to potato genome and identified a total of 70,772 genomic loci;</a:t>
            </a:r>
          </a:p>
          <a:p>
            <a:r>
              <a:rPr lang="en-US" dirty="0"/>
              <a:t>A total of 226,769 AS events were identified and categorized into basic events and complex events, which were generated from 24,650 genes.</a:t>
            </a:r>
          </a:p>
          <a:p>
            <a:r>
              <a:rPr lang="en-US" dirty="0"/>
              <a:t>The AS rate was estimated to be ~34.8% in all expressed genes and 45.8% among annotated gene models;</a:t>
            </a:r>
          </a:p>
          <a:p>
            <a:r>
              <a:rPr lang="en-US" dirty="0"/>
              <a:t> In addition, a total of 29,446 new genomic loci, which were not previously annotated in the genome, were detected by mapping transcripts to the genome;</a:t>
            </a:r>
          </a:p>
          <a:p>
            <a:r>
              <a:rPr lang="en-US" dirty="0"/>
              <a:t> The annotated data can be accessed through a public database for searching and downloading. This work provides a resource for further detailed functional analysis of gene products in potato plants. </a:t>
            </a:r>
          </a:p>
          <a:p>
            <a:r>
              <a:rPr lang="en-US" dirty="0">
                <a:hlinkClick r:id="rId2"/>
              </a:rPr>
              <a:t>http://proteomics.ysu.edu/altsplice/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D4230-268F-44B7-89CC-7C3E4AB4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54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02CD9-C25E-44D8-A878-FEA2C6B1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42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E58097-5A5F-412C-AA82-42EDCD977841}"/>
              </a:ext>
            </a:extLst>
          </p:cNvPr>
          <p:cNvSpPr/>
          <p:nvPr/>
        </p:nvSpPr>
        <p:spPr>
          <a:xfrm>
            <a:off x="762000" y="859803"/>
            <a:ext cx="902859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u="sng" dirty="0"/>
              <a:t>Acknowledgements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200" dirty="0" err="1"/>
              <a:t>Atinuke</a:t>
            </a:r>
            <a:r>
              <a:rPr lang="en-US" sz="3200" dirty="0"/>
              <a:t> </a:t>
            </a:r>
            <a:r>
              <a:rPr lang="en-US" sz="3200" dirty="0" err="1"/>
              <a:t>Ogungbayi</a:t>
            </a:r>
            <a:r>
              <a:rPr lang="en-US" sz="3200" dirty="0"/>
              <a:t>	Jessica Lee	</a:t>
            </a:r>
          </a:p>
          <a:p>
            <a:r>
              <a:rPr lang="en-US" sz="3200" dirty="0"/>
              <a:t>Vishwa Vaghela		Dr. Feng Yu</a:t>
            </a:r>
          </a:p>
          <a:p>
            <a:endParaRPr lang="en-US" sz="3200" dirty="0"/>
          </a:p>
          <a:p>
            <a:r>
              <a:rPr lang="en-US" sz="2400" dirty="0"/>
              <a:t>Youngstown State University Research Professorship</a:t>
            </a:r>
          </a:p>
          <a:p>
            <a:r>
              <a:rPr lang="en-US" sz="2400" dirty="0"/>
              <a:t>College of Science, Technology, Engineering, and Mathematics (STEM) </a:t>
            </a:r>
          </a:p>
          <a:p>
            <a:r>
              <a:rPr lang="en-US" sz="2400" dirty="0"/>
              <a:t>The Ohio Supercomputer Center</a:t>
            </a:r>
          </a:p>
          <a:p>
            <a:r>
              <a:rPr lang="en-US" sz="2400" dirty="0"/>
              <a:t>Department of Chemical and Biological Sciences, YSU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9A4C9-DD2F-4009-A86A-BEA6036C3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848" y="5817265"/>
            <a:ext cx="3328704" cy="798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FDB60-D584-767D-60F9-73E4A0929F05}"/>
              </a:ext>
            </a:extLst>
          </p:cNvPr>
          <p:cNvSpPr txBox="1"/>
          <p:nvPr/>
        </p:nvSpPr>
        <p:spPr>
          <a:xfrm>
            <a:off x="545448" y="5817265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2023 7th International Conference on Biology and Life Sciences (ICBLS2023)</a:t>
            </a:r>
          </a:p>
        </p:txBody>
      </p:sp>
    </p:spTree>
    <p:extLst>
      <p:ext uri="{BB962C8B-B14F-4D97-AF65-F5344CB8AC3E}">
        <p14:creationId xmlns:p14="http://schemas.microsoft.com/office/powerpoint/2010/main" val="5939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3">
            <a:extLst>
              <a:ext uri="{FF2B5EF4-FFF2-40B4-BE49-F238E27FC236}">
                <a16:creationId xmlns:a16="http://schemas.microsoft.com/office/drawing/2014/main" id="{916C8B12-B590-52A9-C237-2ACF5334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F9A946-5F5A-4691-9D9A-8465AA90972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108547" name="Title 1">
            <a:extLst>
              <a:ext uri="{FF2B5EF4-FFF2-40B4-BE49-F238E27FC236}">
                <a16:creationId xmlns:a16="http://schemas.microsoft.com/office/drawing/2014/main" id="{42C69381-63D6-3CE4-4DC3-0B694475A3B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370264" y="176214"/>
            <a:ext cx="5767387" cy="1138237"/>
          </a:xfrm>
        </p:spPr>
        <p:txBody>
          <a:bodyPr/>
          <a:lstStyle/>
          <a:p>
            <a:pPr algn="l" defTabSz="457200" eaLnBrk="1" hangingPunct="1"/>
            <a:r>
              <a:rPr lang="en-US" altLang="en-US" sz="2400" b="1" u="sng">
                <a:solidFill>
                  <a:srgbClr val="003399"/>
                </a:solidFill>
              </a:rPr>
              <a:t>BIOL4800 - Bioinformatics</a:t>
            </a:r>
            <a:r>
              <a:rPr lang="en-US" altLang="en-US" sz="2400" b="1">
                <a:solidFill>
                  <a:srgbClr val="003399"/>
                </a:solidFill>
              </a:rPr>
              <a:t> (Spring) </a:t>
            </a:r>
            <a:br>
              <a:rPr lang="en-US" altLang="en-US" sz="2400" b="1">
                <a:solidFill>
                  <a:srgbClr val="003399"/>
                </a:solidFill>
              </a:rPr>
            </a:br>
            <a:r>
              <a:rPr lang="en-US" altLang="en-US" sz="2400" b="1" u="sng">
                <a:solidFill>
                  <a:srgbClr val="003399"/>
                </a:solidFill>
              </a:rPr>
              <a:t>BIOL6900 - Adv. Bioinformatics</a:t>
            </a:r>
            <a:r>
              <a:rPr lang="en-US" altLang="en-US" sz="2400" b="1">
                <a:solidFill>
                  <a:srgbClr val="003399"/>
                </a:solidFill>
              </a:rPr>
              <a:t> (Fall)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665D59-3451-42CC-BC83-A391895AD8A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36750" y="1585914"/>
            <a:ext cx="8001000" cy="4414837"/>
          </a:xfrm>
        </p:spPr>
        <p:txBody>
          <a:bodyPr>
            <a:normAutofit lnSpcReduction="10000"/>
          </a:bodyPr>
          <a:lstStyle/>
          <a:p>
            <a:pPr marL="0" indent="0" defTabSz="457200" eaLnBrk="1" hangingPunct="1">
              <a:buFontTx/>
              <a:buNone/>
              <a:defRPr/>
            </a:pPr>
            <a:r>
              <a:rPr lang="en-US" altLang="en-US" sz="2800" b="1">
                <a:solidFill>
                  <a:srgbClr val="009900"/>
                </a:solidFill>
              </a:rPr>
              <a:t>Using computer to analyze DNA, protein, and genome sequences and systems biology.</a:t>
            </a:r>
          </a:p>
          <a:p>
            <a:pPr marL="0" indent="0" defTabSz="457200" eaLnBrk="1" hangingPunct="1">
              <a:buFontTx/>
              <a:buNone/>
              <a:defRPr/>
            </a:pPr>
            <a:r>
              <a:rPr lang="en-US" altLang="en-US" b="1" u="sng">
                <a:solidFill>
                  <a:schemeClr val="folHlink"/>
                </a:solidFill>
              </a:rPr>
              <a:t>Topics:</a:t>
            </a:r>
          </a:p>
          <a:p>
            <a:pPr marL="0" indent="0" defTabSz="4572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b="1">
                <a:solidFill>
                  <a:srgbClr val="000099"/>
                </a:solidFill>
              </a:rPr>
              <a:t>BLAST and GenBank database</a:t>
            </a:r>
          </a:p>
          <a:p>
            <a:pPr marL="0" indent="0" defTabSz="4572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b="1">
                <a:solidFill>
                  <a:srgbClr val="000099"/>
                </a:solidFill>
              </a:rPr>
              <a:t>Multiple sequence alignment</a:t>
            </a:r>
          </a:p>
          <a:p>
            <a:pPr marL="0" indent="0" defTabSz="4572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b="1">
                <a:solidFill>
                  <a:srgbClr val="000099"/>
                </a:solidFill>
              </a:rPr>
              <a:t>Protein structure/function prediction</a:t>
            </a:r>
          </a:p>
          <a:p>
            <a:pPr marL="0" indent="0" defTabSz="4572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b="1">
                <a:solidFill>
                  <a:srgbClr val="000099"/>
                </a:solidFill>
              </a:rPr>
              <a:t>Phylogenetic analysis</a:t>
            </a:r>
          </a:p>
          <a:p>
            <a:pPr marL="0" indent="0" defTabSz="4572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b="1">
                <a:solidFill>
                  <a:srgbClr val="000099"/>
                </a:solidFill>
              </a:rPr>
              <a:t>Biological pathways</a:t>
            </a:r>
          </a:p>
          <a:p>
            <a:pPr marL="0" indent="0" defTabSz="4572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b="1">
                <a:solidFill>
                  <a:srgbClr val="000099"/>
                </a:solidFill>
              </a:rPr>
              <a:t>Gene prediction and genome analysis </a:t>
            </a:r>
          </a:p>
          <a:p>
            <a:pPr marL="0" indent="0" defTabSz="4572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b="1">
                <a:solidFill>
                  <a:srgbClr val="000099"/>
                </a:solidFill>
              </a:rPr>
              <a:t>Comparative genomics</a:t>
            </a:r>
          </a:p>
          <a:p>
            <a:pPr marL="0" indent="0" defTabSz="457200" eaLnBrk="1" hangingPunct="1">
              <a:buFontTx/>
              <a:buNone/>
              <a:defRPr/>
            </a:pPr>
            <a:endParaRPr lang="en-US" altLang="en-US" sz="2400" b="1">
              <a:solidFill>
                <a:srgbClr val="000099"/>
              </a:solidFill>
            </a:endParaRPr>
          </a:p>
        </p:txBody>
      </p:sp>
      <p:sp>
        <p:nvSpPr>
          <p:cNvPr id="108549" name="TextBox 4">
            <a:extLst>
              <a:ext uri="{FF2B5EF4-FFF2-40B4-BE49-F238E27FC236}">
                <a16:creationId xmlns:a16="http://schemas.microsoft.com/office/drawing/2014/main" id="{1F25D2A7-C7AC-9BDA-17E3-EB6F2C98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63" y="2678113"/>
            <a:ext cx="3668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08550" name="AutoShape 5" descr="9k=">
            <a:extLst>
              <a:ext uri="{FF2B5EF4-FFF2-40B4-BE49-F238E27FC236}">
                <a16:creationId xmlns:a16="http://schemas.microsoft.com/office/drawing/2014/main" id="{3D62D061-D9A0-1FDD-9D8C-47E2C6FB75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62514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200"/>
          </a:p>
        </p:txBody>
      </p:sp>
      <p:sp>
        <p:nvSpPr>
          <p:cNvPr id="108551" name="AutoShape 6" descr="9k=">
            <a:extLst>
              <a:ext uri="{FF2B5EF4-FFF2-40B4-BE49-F238E27FC236}">
                <a16:creationId xmlns:a16="http://schemas.microsoft.com/office/drawing/2014/main" id="{46219C14-D0FF-6B2C-DC60-9DC9EE8CC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62514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200"/>
          </a:p>
        </p:txBody>
      </p:sp>
      <p:pic>
        <p:nvPicPr>
          <p:cNvPr id="108552" name="Picture 7" descr="front_page_picture6">
            <a:extLst>
              <a:ext uri="{FF2B5EF4-FFF2-40B4-BE49-F238E27FC236}">
                <a16:creationId xmlns:a16="http://schemas.microsoft.com/office/drawing/2014/main" id="{921158D6-ADD1-5C45-1AB2-DAE27831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8"/>
            <a:ext cx="1684338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8" descr="crpdimer500">
            <a:extLst>
              <a:ext uri="{FF2B5EF4-FFF2-40B4-BE49-F238E27FC236}">
                <a16:creationId xmlns:a16="http://schemas.microsoft.com/office/drawing/2014/main" id="{9B7115E9-AD92-C7C3-6B1D-59F93DC0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4" y="1257300"/>
            <a:ext cx="1620837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9" descr="ANd9GcTW4cNR6-W48PVFzJZYYSG7SuBX5ATT8MIu6725jtHNGnkkjvWS8w">
            <a:extLst>
              <a:ext uri="{FF2B5EF4-FFF2-40B4-BE49-F238E27FC236}">
                <a16:creationId xmlns:a16="http://schemas.microsoft.com/office/drawing/2014/main" id="{1EA34DC6-6725-C167-256A-C360A969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014" y="5006975"/>
            <a:ext cx="1489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AutoShape 10" descr="2Q==">
            <a:extLst>
              <a:ext uri="{FF2B5EF4-FFF2-40B4-BE49-F238E27FC236}">
                <a16:creationId xmlns:a16="http://schemas.microsoft.com/office/drawing/2014/main" id="{AD09750C-D96B-E30A-D3CA-A08C27D71C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46038"/>
            <a:ext cx="1676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200"/>
          </a:p>
        </p:txBody>
      </p:sp>
      <p:sp>
        <p:nvSpPr>
          <p:cNvPr id="108556" name="AutoShape 11" descr="2Q==">
            <a:extLst>
              <a:ext uri="{FF2B5EF4-FFF2-40B4-BE49-F238E27FC236}">
                <a16:creationId xmlns:a16="http://schemas.microsoft.com/office/drawing/2014/main" id="{6C685675-A4B9-004C-6228-2DF2F71ACD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46038"/>
            <a:ext cx="1676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200"/>
          </a:p>
        </p:txBody>
      </p:sp>
      <p:sp>
        <p:nvSpPr>
          <p:cNvPr id="108557" name="AutoShape 12" descr="2Q==">
            <a:extLst>
              <a:ext uri="{FF2B5EF4-FFF2-40B4-BE49-F238E27FC236}">
                <a16:creationId xmlns:a16="http://schemas.microsoft.com/office/drawing/2014/main" id="{B4EC0361-4A3E-E432-1544-140C54445C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7800" y="2876550"/>
            <a:ext cx="1676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200"/>
          </a:p>
        </p:txBody>
      </p:sp>
      <p:sp>
        <p:nvSpPr>
          <p:cNvPr id="108558" name="AutoShape 13" descr="2Q==">
            <a:extLst>
              <a:ext uri="{FF2B5EF4-FFF2-40B4-BE49-F238E27FC236}">
                <a16:creationId xmlns:a16="http://schemas.microsoft.com/office/drawing/2014/main" id="{36FBE3E1-B37B-BEEA-2252-856FBA6C4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7800" y="2876550"/>
            <a:ext cx="1676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200"/>
          </a:p>
        </p:txBody>
      </p:sp>
      <p:graphicFrame>
        <p:nvGraphicFramePr>
          <p:cNvPr id="108559" name="Object 14">
            <a:extLst>
              <a:ext uri="{FF2B5EF4-FFF2-40B4-BE49-F238E27FC236}">
                <a16:creationId xmlns:a16="http://schemas.microsoft.com/office/drawing/2014/main" id="{C48AD206-7013-8086-E9E4-C5E85ACEB0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28114" y="2738439"/>
          <a:ext cx="163988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733333" imgH="1057423" progId="Paint.Picture">
                  <p:embed/>
                </p:oleObj>
              </mc:Choice>
              <mc:Fallback>
                <p:oleObj name="Bitmap Image" r:id="rId6" imgW="1733333" imgH="1057423" progId="Paint.Picture">
                  <p:embed/>
                  <p:pic>
                    <p:nvPicPr>
                      <p:cNvPr id="108559" name="Object 14">
                        <a:extLst>
                          <a:ext uri="{FF2B5EF4-FFF2-40B4-BE49-F238E27FC236}">
                            <a16:creationId xmlns:a16="http://schemas.microsoft.com/office/drawing/2014/main" id="{C48AD206-7013-8086-E9E4-C5E85ACEB0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8114" y="2738439"/>
                        <a:ext cx="1639887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60" name="Picture 15" descr="ANd9GcQG_cwKcTFW-jMwejV-f9i7u9LpaT2AAkpkEb98fHW1FZV1w4kJTA&amp;t=1">
            <a:extLst>
              <a:ext uri="{FF2B5EF4-FFF2-40B4-BE49-F238E27FC236}">
                <a16:creationId xmlns:a16="http://schemas.microsoft.com/office/drawing/2014/main" id="{06124E53-D8B9-7EA9-E20A-8C56CC142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4" y="3789363"/>
            <a:ext cx="155892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1" name="Picture 16" descr="ANd9GcT7CcWBu_EA7eEE8px9M2yUL4XZRJBzuFzAfxziBdWnLmn_rcshDw">
            <a:extLst>
              <a:ext uri="{FF2B5EF4-FFF2-40B4-BE49-F238E27FC236}">
                <a16:creationId xmlns:a16="http://schemas.microsoft.com/office/drawing/2014/main" id="{C089CCDE-EA97-FBFD-4AC2-A819F063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4" y="0"/>
            <a:ext cx="162083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8562" name="Object 17">
            <a:extLst>
              <a:ext uri="{FF2B5EF4-FFF2-40B4-BE49-F238E27FC236}">
                <a16:creationId xmlns:a16="http://schemas.microsoft.com/office/drawing/2014/main" id="{EBFBEB5D-919C-E99C-184B-10304BDCB9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6332538"/>
          <a:ext cx="91440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10964806" imgH="1790476" progId="Paint.Picture">
                  <p:embed/>
                </p:oleObj>
              </mc:Choice>
              <mc:Fallback>
                <p:oleObj name="Bitmap Image" r:id="rId10" imgW="10964806" imgH="1790476" progId="Paint.Picture">
                  <p:embed/>
                  <p:pic>
                    <p:nvPicPr>
                      <p:cNvPr id="108562" name="Object 17">
                        <a:extLst>
                          <a:ext uri="{FF2B5EF4-FFF2-40B4-BE49-F238E27FC236}">
                            <a16:creationId xmlns:a16="http://schemas.microsoft.com/office/drawing/2014/main" id="{EBFBEB5D-919C-E99C-184B-10304BDCB9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6332538"/>
                        <a:ext cx="91440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1203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5">
            <a:extLst>
              <a:ext uri="{FF2B5EF4-FFF2-40B4-BE49-F238E27FC236}">
                <a16:creationId xmlns:a16="http://schemas.microsoft.com/office/drawing/2014/main" id="{B1982C2F-605C-3C77-AFE8-1518A1390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6E0E28-C0FF-4DFF-8B4C-2168CC4A1E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EE101B06-0584-2392-14B2-8619AA222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Bioinformatics</a:t>
            </a:r>
            <a:r>
              <a:rPr lang="en-US" altLang="en-US"/>
              <a:t> </a:t>
            </a:r>
          </a:p>
        </p:txBody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63342F76-1139-6618-C944-58A6A0E39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6600FF"/>
                </a:solidFill>
              </a:rPr>
              <a:t>BIOL4800</a:t>
            </a:r>
            <a:r>
              <a:rPr lang="en-US" altLang="en-US" sz="2400" dirty="0"/>
              <a:t> – Bioinformatics (Spring semester, undergraduate course)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6600FF"/>
                </a:solidFill>
              </a:rPr>
              <a:t>BIOL4850X</a:t>
            </a:r>
            <a:r>
              <a:rPr lang="en-US" altLang="en-US" sz="2400" dirty="0"/>
              <a:t> - Problems Bioinformatics (Undergraduate research)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BIOL6900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Advanced Bioinformatics (Fall, graduate course)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BIOL5858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Computational Bioinformatics (Spring, undergraduate and 				graduate course)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62170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E2F2E-DEB2-4F45-97E7-2EB5EDC3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613"/>
          </a:xfrm>
        </p:spPr>
        <p:txBody>
          <a:bodyPr/>
          <a:lstStyle/>
          <a:p>
            <a:pPr algn="ctr"/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1B072-4DA1-4DD0-B788-014D7EB9D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088" y="154039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was a lack of systematic identification and analysis of alternative splicing, including alternatively spliced genes and alternative splicing events, in potato plants.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The objectives of this work are:</a:t>
            </a:r>
          </a:p>
          <a:p>
            <a:pPr marL="0" indent="0">
              <a:buNone/>
            </a:pPr>
            <a:endParaRPr lang="en-US" u="sng" dirty="0"/>
          </a:p>
          <a:p>
            <a:pPr marL="514350" indent="-514350">
              <a:buAutoNum type="arabicParenR"/>
            </a:pPr>
            <a:r>
              <a:rPr lang="en-US" dirty="0"/>
              <a:t>Identifying and analyzing alternative splicing events, isoforms and genes in potato plants;</a:t>
            </a:r>
          </a:p>
          <a:p>
            <a:pPr marL="514350" indent="-514350">
              <a:buAutoNum type="arabicParenR"/>
            </a:pPr>
            <a:r>
              <a:rPr lang="en-US" dirty="0"/>
              <a:t>Make the data publicly available to facilitate the information to be used by the community.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C1EB2-C8FA-4F0D-A72B-5A653B08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ICBLS2023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35AD1-E415-4114-BE0E-4A052EEF2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41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A312A-51A4-62C0-3DC3-90FF863F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C7D7D-9DA5-A9C9-0152-8AFA28D4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78" y="775010"/>
            <a:ext cx="9545444" cy="5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4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E0518-BE13-276D-54DC-32C6449D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95AE1-4F4A-DB6F-D200-FA98F1E85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36" y="0"/>
            <a:ext cx="8679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7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76570B-A627-C077-7C35-2DC7F081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C1887-CD1F-42C5-B613-36B00736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4626E-814E-1FF9-4A25-EC89D9906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149" y="0"/>
            <a:ext cx="9027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2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FE062A-DF30-2550-F963-3DDC5A37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BICOB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B8F37-376A-4D0A-50D3-32D34614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C986-24E2-408F-8211-ECEE0CFFBDB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F9BA1-D468-9723-DB94-208E3ED49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573" y="0"/>
            <a:ext cx="9572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70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61BEA16AD6D945B8DA45BB2ADD7DE2" ma:contentTypeVersion="11" ma:contentTypeDescription="Create a new document." ma:contentTypeScope="" ma:versionID="8ced750a7745cbbdc62a42a4dbf8f8b0">
  <xsd:schema xmlns:xsd="http://www.w3.org/2001/XMLSchema" xmlns:xs="http://www.w3.org/2001/XMLSchema" xmlns:p="http://schemas.microsoft.com/office/2006/metadata/properties" xmlns:ns3="78f2cd39-2627-4bc0-b74c-cc8d7db39831" targetNamespace="http://schemas.microsoft.com/office/2006/metadata/properties" ma:root="true" ma:fieldsID="ffd1d9a2155507765b600eaee1976ddc" ns3:_="">
    <xsd:import namespace="78f2cd39-2627-4bc0-b74c-cc8d7db398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f2cd39-2627-4bc0-b74c-cc8d7db398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3AED2D-1D6F-471C-8AF3-FF10134EAC9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78f2cd39-2627-4bc0-b74c-cc8d7db3983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D4917B-50CC-4EC5-BF29-26E8FB7F8E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f2cd39-2627-4bc0-b74c-cc8d7db398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280201-A358-4B8F-8B46-94AEBE428F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13752</TotalTime>
  <Words>1604</Words>
  <Application>Microsoft Office PowerPoint</Application>
  <PresentationFormat>Widescreen</PresentationFormat>
  <Paragraphs>502</Paragraphs>
  <Slides>44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Wingdings</vt:lpstr>
      <vt:lpstr>Office Theme</vt:lpstr>
      <vt:lpstr>Default Design</vt:lpstr>
      <vt:lpstr>Default Design</vt:lpstr>
      <vt:lpstr>Bitmap Image</vt:lpstr>
      <vt:lpstr>Systematic Collection and Analysis of Alternative Splicing Events in Potato Plants </vt:lpstr>
      <vt:lpstr>Background</vt:lpstr>
      <vt:lpstr>What is alternative splicing?</vt:lpstr>
      <vt:lpstr>Basic types of alternative splicing events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and Methods</vt:lpstr>
      <vt:lpstr>PowerPoint Presentation</vt:lpstr>
      <vt:lpstr>Methods</vt:lpstr>
      <vt:lpstr>PowerPoint Presentation</vt:lpstr>
      <vt:lpstr>Results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BIOL4800 - Bioinformatics (Spring)  BIOL6900 - Adv. Bioinformatics (Fall)</vt:lpstr>
      <vt:lpstr>Bioinformatics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and Analysis of Alternative Splicing in Soybean Plants</dc:title>
  <dc:creator>Jack Min</dc:creator>
  <cp:lastModifiedBy>Jack Min</cp:lastModifiedBy>
  <cp:revision>16</cp:revision>
  <dcterms:created xsi:type="dcterms:W3CDTF">2022-02-23T15:02:01Z</dcterms:created>
  <dcterms:modified xsi:type="dcterms:W3CDTF">2024-02-06T18:59:07Z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0x010100FA61BEA16AD6D945B8DA45BB2ADD7DE2</vt:lpwstr>
  </property>
</Properties>
</file>